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28" r:id="rId3"/>
    <p:sldId id="388" r:id="rId4"/>
    <p:sldId id="347" r:id="rId5"/>
    <p:sldId id="360" r:id="rId6"/>
    <p:sldId id="346" r:id="rId7"/>
    <p:sldId id="364" r:id="rId8"/>
    <p:sldId id="383" r:id="rId9"/>
    <p:sldId id="389" r:id="rId10"/>
    <p:sldId id="379" r:id="rId11"/>
    <p:sldId id="352" r:id="rId12"/>
    <p:sldId id="378" r:id="rId13"/>
    <p:sldId id="390" r:id="rId14"/>
    <p:sldId id="384" r:id="rId15"/>
    <p:sldId id="387" r:id="rId16"/>
    <p:sldId id="375" r:id="rId17"/>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FFCCCC"/>
    <a:srgbClr val="CC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0" autoAdjust="0"/>
    <p:restoredTop sz="94660"/>
  </p:normalViewPr>
  <p:slideViewPr>
    <p:cSldViewPr>
      <p:cViewPr varScale="1">
        <p:scale>
          <a:sx n="108" d="100"/>
          <a:sy n="108" d="100"/>
        </p:scale>
        <p:origin x="186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1748"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10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30FEF5-8855-44F5-BA22-0B7C31013229}" type="slidenum">
              <a:rPr lang="ja-JP" altLang="ru-RU"/>
              <a:pPr/>
              <a:t>‹#›</a:t>
            </a:fld>
            <a:endParaRPr lang="ru-RU"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3796" name="Номер слайда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1000BE-D0A3-46BF-BAE9-28D4EDD70901}" type="slidenum">
              <a:rPr kumimoji="0" lang="ja-JP" altLang="ru-RU"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ru-RU"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3947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7F013C67-9168-4AEE-9EF9-14CBD6885B82}" type="slidenum">
              <a:rPr lang="ja-JP" altLang="ru-RU"/>
              <a:pPr/>
              <a:t>‹#›</a:t>
            </a:fld>
            <a:endParaRPr lang="ru-RU" altLang="ja-JP"/>
          </a:p>
        </p:txBody>
      </p:sp>
    </p:spTree>
    <p:extLst>
      <p:ext uri="{BB962C8B-B14F-4D97-AF65-F5344CB8AC3E}">
        <p14:creationId xmlns:p14="http://schemas.microsoft.com/office/powerpoint/2010/main" val="21775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C2411F95-6175-4C95-AF6C-02CCE77D1FC0}" type="slidenum">
              <a:rPr lang="ja-JP" altLang="ru-RU"/>
              <a:pPr/>
              <a:t>‹#›</a:t>
            </a:fld>
            <a:endParaRPr lang="ru-RU" altLang="ja-JP"/>
          </a:p>
        </p:txBody>
      </p:sp>
    </p:spTree>
    <p:extLst>
      <p:ext uri="{BB962C8B-B14F-4D97-AF65-F5344CB8AC3E}">
        <p14:creationId xmlns:p14="http://schemas.microsoft.com/office/powerpoint/2010/main" val="28030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37133B7A-DE39-4CCF-8DDF-54CD637F02CC}" type="slidenum">
              <a:rPr lang="ja-JP" altLang="ru-RU"/>
              <a:pPr/>
              <a:t>‹#›</a:t>
            </a:fld>
            <a:endParaRPr lang="ru-RU" altLang="ja-JP"/>
          </a:p>
        </p:txBody>
      </p:sp>
    </p:spTree>
    <p:extLst>
      <p:ext uri="{BB962C8B-B14F-4D97-AF65-F5344CB8AC3E}">
        <p14:creationId xmlns:p14="http://schemas.microsoft.com/office/powerpoint/2010/main" val="306017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5568983-28F6-4082-8D1B-ECA6E163C2A9}" type="slidenum">
              <a:rPr lang="ja-JP" altLang="ru-RU"/>
              <a:pPr/>
              <a:t>‹#›</a:t>
            </a:fld>
            <a:endParaRPr lang="ru-RU" altLang="ja-JP"/>
          </a:p>
        </p:txBody>
      </p:sp>
    </p:spTree>
    <p:extLst>
      <p:ext uri="{BB962C8B-B14F-4D97-AF65-F5344CB8AC3E}">
        <p14:creationId xmlns:p14="http://schemas.microsoft.com/office/powerpoint/2010/main" val="59407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946CA159-2FDB-4089-B604-5E0055C21690}" type="slidenum">
              <a:rPr lang="ja-JP" altLang="ru-RU"/>
              <a:pPr/>
              <a:t>‹#›</a:t>
            </a:fld>
            <a:endParaRPr lang="ru-RU" altLang="ja-JP"/>
          </a:p>
        </p:txBody>
      </p:sp>
    </p:spTree>
    <p:extLst>
      <p:ext uri="{BB962C8B-B14F-4D97-AF65-F5344CB8AC3E}">
        <p14:creationId xmlns:p14="http://schemas.microsoft.com/office/powerpoint/2010/main" val="213699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fld id="{01C38797-9077-48DC-B5BA-11F054B44637}" type="slidenum">
              <a:rPr lang="ja-JP" altLang="ru-RU"/>
              <a:pPr/>
              <a:t>‹#›</a:t>
            </a:fld>
            <a:endParaRPr lang="ru-RU" altLang="ja-JP"/>
          </a:p>
        </p:txBody>
      </p:sp>
    </p:spTree>
    <p:extLst>
      <p:ext uri="{BB962C8B-B14F-4D97-AF65-F5344CB8AC3E}">
        <p14:creationId xmlns:p14="http://schemas.microsoft.com/office/powerpoint/2010/main" val="2432966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AC62F0CC-E594-4685-8111-714E72191292}" type="slidenum">
              <a:rPr lang="ja-JP" altLang="ru-RU"/>
              <a:pPr/>
              <a:t>‹#›</a:t>
            </a:fld>
            <a:endParaRPr lang="ru-RU" altLang="ja-JP"/>
          </a:p>
        </p:txBody>
      </p:sp>
    </p:spTree>
    <p:extLst>
      <p:ext uri="{BB962C8B-B14F-4D97-AF65-F5344CB8AC3E}">
        <p14:creationId xmlns:p14="http://schemas.microsoft.com/office/powerpoint/2010/main" val="115201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38A41D6-D6FD-482D-82E0-2E8D45AF4712}" type="slidenum">
              <a:rPr lang="ja-JP" altLang="ru-RU"/>
              <a:pPr/>
              <a:t>‹#›</a:t>
            </a:fld>
            <a:endParaRPr lang="ru-RU" altLang="ja-JP"/>
          </a:p>
        </p:txBody>
      </p:sp>
    </p:spTree>
    <p:extLst>
      <p:ext uri="{BB962C8B-B14F-4D97-AF65-F5344CB8AC3E}">
        <p14:creationId xmlns:p14="http://schemas.microsoft.com/office/powerpoint/2010/main" val="279431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FAFD441-11A0-4C9C-AD91-E9AB425D65C0}" type="slidenum">
              <a:rPr lang="ja-JP" altLang="ru-RU"/>
              <a:pPr/>
              <a:t>‹#›</a:t>
            </a:fld>
            <a:endParaRPr lang="ru-RU" altLang="ja-JP"/>
          </a:p>
        </p:txBody>
      </p:sp>
    </p:spTree>
    <p:extLst>
      <p:ext uri="{BB962C8B-B14F-4D97-AF65-F5344CB8AC3E}">
        <p14:creationId xmlns:p14="http://schemas.microsoft.com/office/powerpoint/2010/main" val="5011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CCF2C19B-A44B-4C93-9E61-79F2CA1644A6}" type="slidenum">
              <a:rPr lang="ja-JP" altLang="ru-RU"/>
              <a:pPr/>
              <a:t>‹#›</a:t>
            </a:fld>
            <a:endParaRPr lang="ru-RU" altLang="ja-JP"/>
          </a:p>
        </p:txBody>
      </p:sp>
    </p:spTree>
    <p:extLst>
      <p:ext uri="{BB962C8B-B14F-4D97-AF65-F5344CB8AC3E}">
        <p14:creationId xmlns:p14="http://schemas.microsoft.com/office/powerpoint/2010/main" val="6355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5640C7A7-2BC8-43BE-9DE2-906BA019C610}" type="slidenum">
              <a:rPr lang="ja-JP" altLang="ru-RU"/>
              <a:pPr/>
              <a:t>‹#›</a:t>
            </a:fld>
            <a:endParaRPr lang="ru-RU" altLang="ja-JP"/>
          </a:p>
        </p:txBody>
      </p:sp>
    </p:spTree>
    <p:extLst>
      <p:ext uri="{BB962C8B-B14F-4D97-AF65-F5344CB8AC3E}">
        <p14:creationId xmlns:p14="http://schemas.microsoft.com/office/powerpoint/2010/main" val="94017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3D994D70-AA4B-4628-8629-2A45FB87FBB8}" type="slidenum">
              <a:rPr lang="ja-JP" altLang="ru-RU"/>
              <a:pPr/>
              <a:t>‹#›</a:t>
            </a:fld>
            <a:endParaRPr lang="ru-RU" altLang="ja-JP"/>
          </a:p>
        </p:txBody>
      </p:sp>
    </p:spTree>
    <p:extLst>
      <p:ext uri="{BB962C8B-B14F-4D97-AF65-F5344CB8AC3E}">
        <p14:creationId xmlns:p14="http://schemas.microsoft.com/office/powerpoint/2010/main" val="260135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4213E82A-F5A7-44AC-95E0-541A28D160D9}" type="slidenum">
              <a:rPr lang="ja-JP" altLang="ru-RU"/>
              <a:pPr/>
              <a:t>‹#›</a:t>
            </a:fld>
            <a:endParaRPr lang="ru-RU" altLang="ja-JP"/>
          </a:p>
        </p:txBody>
      </p:sp>
    </p:spTree>
    <p:extLst>
      <p:ext uri="{BB962C8B-B14F-4D97-AF65-F5344CB8AC3E}">
        <p14:creationId xmlns:p14="http://schemas.microsoft.com/office/powerpoint/2010/main" val="408357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F0074339-B5A4-4E59-914D-9520F2F2F37D}" type="slidenum">
              <a:rPr lang="ja-JP" altLang="ru-RU"/>
              <a:pPr/>
              <a:t>‹#›</a:t>
            </a:fld>
            <a:endParaRPr lang="ru-RU" altLang="ja-JP"/>
          </a:p>
        </p:txBody>
      </p:sp>
    </p:spTree>
    <p:extLst>
      <p:ext uri="{BB962C8B-B14F-4D97-AF65-F5344CB8AC3E}">
        <p14:creationId xmlns:p14="http://schemas.microsoft.com/office/powerpoint/2010/main" val="117066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694F1F80-B9ED-4E84-8441-62AF75032963}" type="slidenum">
              <a:rPr lang="ja-JP" altLang="ru-RU"/>
              <a:pPr/>
              <a:t>‹#›</a:t>
            </a:fld>
            <a:endParaRPr lang="ru-RU" altLang="ja-JP"/>
          </a:p>
        </p:txBody>
      </p:sp>
    </p:spTree>
    <p:extLst>
      <p:ext uri="{BB962C8B-B14F-4D97-AF65-F5344CB8AC3E}">
        <p14:creationId xmlns:p14="http://schemas.microsoft.com/office/powerpoint/2010/main" val="350810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ja-JP"/>
              <a:t>Образец заголовка</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ja-JP"/>
              <a:t>Образец текста</a:t>
            </a:r>
          </a:p>
          <a:p>
            <a:pPr lvl="1"/>
            <a:r>
              <a:rPr lang="ru-RU" altLang="ja-JP"/>
              <a:t>Второй уровень</a:t>
            </a:r>
          </a:p>
          <a:p>
            <a:pPr lvl="2"/>
            <a:r>
              <a:rPr lang="ru-RU" altLang="ja-JP"/>
              <a:t>Третий уровень</a:t>
            </a:r>
          </a:p>
          <a:p>
            <a:pPr lvl="3"/>
            <a:r>
              <a:rPr lang="ru-RU" altLang="ja-JP"/>
              <a:t>Четвертый уровень</a:t>
            </a:r>
          </a:p>
          <a:p>
            <a:pPr lvl="4"/>
            <a:r>
              <a:rPr lang="ru-RU" altLang="ja-JP"/>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anose="020B0600070205080204" pitchFamily="34" charset="-128"/>
              </a:defRPr>
            </a:lvl1pPr>
          </a:lstStyle>
          <a:p>
            <a:fld id="{6B7D94CD-807C-42D0-A15F-7B99A43B5805}" type="slidenum">
              <a:rPr lang="ja-JP" altLang="ru-RU"/>
              <a:pPr/>
              <a:t>‹#›</a:t>
            </a:fld>
            <a:endParaRPr lang="ru-RU" altLang="ja-JP">
              <a:ea typeface="+mn-ea"/>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23.bin"/><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image" Target="../media/image8.wmf"/><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7.bin"/><Relationship Id="rId18" Type="http://schemas.openxmlformats.org/officeDocument/2006/relationships/image" Target="../media/image29.w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26.wmf"/><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5.wmf"/><Relationship Id="rId19" Type="http://schemas.openxmlformats.org/officeDocument/2006/relationships/oleObject" Target="../embeddings/oleObject20.bin"/><Relationship Id="rId4" Type="http://schemas.openxmlformats.org/officeDocument/2006/relationships/image" Target="../media/image22.wmf"/><Relationship Id="rId9" Type="http://schemas.openxmlformats.org/officeDocument/2006/relationships/oleObject" Target="../embeddings/oleObject15.bin"/><Relationship Id="rId14" Type="http://schemas.openxmlformats.org/officeDocument/2006/relationships/image" Target="../media/image27.wmf"/><Relationship Id="rId22"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9552" y="382406"/>
            <a:ext cx="8353425" cy="3334626"/>
          </a:xfrm>
        </p:spPr>
        <p:txBody>
          <a:bodyPr anchor="t"/>
          <a:lstStyle/>
          <a:p>
            <a:pPr>
              <a:spcAft>
                <a:spcPts val="0"/>
              </a:spcAft>
            </a:pPr>
            <a:r>
              <a:rPr lang="en-US" sz="1800" dirty="0">
                <a:solidFill>
                  <a:schemeClr val="accent2">
                    <a:lumMod val="75000"/>
                  </a:schemeClr>
                </a:solidFill>
              </a:rPr>
              <a:t>Electromagnetic Study on Earthquakes and Volcanoes (EMSEV 2018) I</a:t>
            </a:r>
            <a:r>
              <a:rPr lang="en-US" sz="1800" dirty="0">
                <a:solidFill>
                  <a:schemeClr val="accent2">
                    <a:lumMod val="75000"/>
                  </a:schemeClr>
                </a:solidFill>
                <a:latin typeface="Arial" panose="020B0604020202020204" pitchFamily="34" charset="0"/>
              </a:rPr>
              <a:t>nternational Workshop</a:t>
            </a:r>
            <a:r>
              <a:rPr lang="en-US" sz="1800" dirty="0">
                <a:solidFill>
                  <a:schemeClr val="accent2">
                    <a:lumMod val="75000"/>
                  </a:schemeClr>
                </a:solidFill>
              </a:rPr>
              <a:t>, September 17 - 21, 2018, Potenza, Italy.</a:t>
            </a:r>
            <a:r>
              <a:rPr lang="en-US" sz="1800" b="0" i="0" u="none" strike="noStrike" baseline="0" dirty="0">
                <a:latin typeface="Arial" panose="020B0604020202020204" pitchFamily="34" charset="0"/>
              </a:rPr>
              <a:t> </a:t>
            </a:r>
            <a:br>
              <a:rPr lang="en-US" sz="1800" b="0" i="0" u="none" strike="noStrike" baseline="0" dirty="0">
                <a:latin typeface="Arial" panose="020B0604020202020204" pitchFamily="34" charset="0"/>
              </a:rPr>
            </a:br>
            <a:r>
              <a:rPr lang="en-US" sz="1600" i="1" dirty="0">
                <a:solidFill>
                  <a:schemeClr val="accent2">
                    <a:lumMod val="75000"/>
                  </a:schemeClr>
                </a:solidFill>
              </a:rPr>
              <a:t>Integrating Geophysical Observations from Ground to Space </a:t>
            </a:r>
            <a:r>
              <a:rPr lang="en-US" sz="1600" dirty="0">
                <a:solidFill>
                  <a:schemeClr val="accent2">
                    <a:lumMod val="75000"/>
                  </a:schemeClr>
                </a:solidFill>
              </a:rPr>
              <a:t>for Earthquake and Volcano Investigations </a:t>
            </a:r>
            <a:br>
              <a:rPr lang="en-US" sz="1600" dirty="0">
                <a:solidFill>
                  <a:schemeClr val="accent2">
                    <a:lumMod val="75000"/>
                  </a:schemeClr>
                </a:solidFill>
              </a:rPr>
            </a:br>
            <a:br>
              <a:rPr lang="en-US" sz="1600" b="1" dirty="0">
                <a:solidFill>
                  <a:schemeClr val="accent2">
                    <a:lumMod val="75000"/>
                  </a:schemeClr>
                </a:solidFill>
                <a:latin typeface="Times New Roman" pitchFamily="18" charset="0"/>
              </a:rPr>
            </a:br>
            <a:r>
              <a:rPr lang="en-US" sz="1800" b="1" dirty="0"/>
              <a:t> </a:t>
            </a:r>
            <a:r>
              <a:rPr lang="en-US" sz="2000" b="1" dirty="0">
                <a:effectLst/>
                <a:ea typeface="Calibri" panose="020F0502020204030204" pitchFamily="34" charset="0"/>
                <a:cs typeface="Times New Roman" panose="02020603050405020304" pitchFamily="18" charset="0"/>
              </a:rPr>
              <a:t>Model for generation of geomagnetic perturbation in the ionosphere due to tsunami</a:t>
            </a:r>
            <a:br>
              <a:rPr lang="ru-RU" sz="2000" dirty="0">
                <a:effectLst/>
              </a:rPr>
            </a:br>
            <a:br>
              <a:rPr lang="en-US" sz="2000" dirty="0"/>
            </a:br>
            <a:r>
              <a:rPr lang="en-US" sz="1800" b="1" dirty="0">
                <a:solidFill>
                  <a:srgbClr val="262673"/>
                </a:solidFill>
              </a:rPr>
              <a:t> </a:t>
            </a:r>
            <a:r>
              <a:rPr lang="en-US" sz="1800" b="1" dirty="0">
                <a:solidFill>
                  <a:srgbClr val="222268"/>
                </a:solidFill>
              </a:rPr>
              <a:t> </a:t>
            </a:r>
            <a:r>
              <a:rPr lang="en-US" sz="1800" b="1" dirty="0">
                <a:solidFill>
                  <a:schemeClr val="accent2">
                    <a:lumMod val="75000"/>
                  </a:schemeClr>
                </a:solidFill>
              </a:rPr>
              <a:t>V.M. Sorokin,  A.K. </a:t>
            </a:r>
            <a:r>
              <a:rPr lang="en-US" sz="1800" b="1" dirty="0" err="1">
                <a:solidFill>
                  <a:schemeClr val="accent2">
                    <a:lumMod val="75000"/>
                  </a:schemeClr>
                </a:solidFill>
              </a:rPr>
              <a:t>Yaschenko</a:t>
            </a:r>
            <a:r>
              <a:rPr lang="en-US" sz="1800" b="1" dirty="0">
                <a:solidFill>
                  <a:schemeClr val="accent2">
                    <a:lumMod val="75000"/>
                  </a:schemeClr>
                </a:solidFill>
              </a:rPr>
              <a:t>,  V.V. </a:t>
            </a:r>
            <a:r>
              <a:rPr lang="en-US" sz="1800" b="1" dirty="0" err="1">
                <a:solidFill>
                  <a:schemeClr val="accent2">
                    <a:lumMod val="75000"/>
                  </a:schemeClr>
                </a:solidFill>
              </a:rPr>
              <a:t>Surkov</a:t>
            </a:r>
            <a:r>
              <a:rPr lang="en-US" sz="1800" b="1" dirty="0">
                <a:solidFill>
                  <a:schemeClr val="accent2">
                    <a:lumMod val="75000"/>
                  </a:schemeClr>
                </a:solidFill>
              </a:rPr>
              <a:t> </a:t>
            </a:r>
            <a:br>
              <a:rPr lang="en-US" sz="1800" b="1" dirty="0"/>
            </a:br>
            <a:br>
              <a:rPr lang="en-US" sz="1800" b="1" dirty="0">
                <a:latin typeface="Times New Roman" pitchFamily="18" charset="0"/>
              </a:rPr>
            </a:br>
            <a:r>
              <a:rPr lang="en-US" sz="1400" i="1" dirty="0"/>
              <a:t> </a:t>
            </a:r>
            <a:r>
              <a:rPr lang="en-US" sz="1400" i="1" dirty="0" err="1"/>
              <a:t>Puskov</a:t>
            </a:r>
            <a:r>
              <a:rPr lang="en-US" sz="1400" i="1" dirty="0"/>
              <a:t> Institute of Terrestrial Magnetism, Ionosphere and Radio Wave Propagation (IZMIRAN), Russian Academy of Sciences, </a:t>
            </a:r>
            <a:r>
              <a:rPr lang="en-US" sz="1400" i="1" dirty="0" err="1"/>
              <a:t>Troitsk</a:t>
            </a:r>
            <a:r>
              <a:rPr lang="en-US" sz="1400" i="1" dirty="0"/>
              <a:t>, Moscow, 108840, RUSSIA. </a:t>
            </a:r>
            <a:br>
              <a:rPr lang="en-US" sz="1400" dirty="0"/>
            </a:br>
            <a:r>
              <a:rPr lang="en-US" sz="1400" i="1" dirty="0"/>
              <a:t> </a:t>
            </a:r>
            <a:endParaRPr lang="ru-RU" sz="1400" dirty="0"/>
          </a:p>
        </p:txBody>
      </p:sp>
      <p:pic>
        <p:nvPicPr>
          <p:cNvPr id="2" name="Рисунок 1"/>
          <p:cNvPicPr>
            <a:picLocks noChangeAspect="1"/>
          </p:cNvPicPr>
          <p:nvPr/>
        </p:nvPicPr>
        <p:blipFill>
          <a:blip r:embed="rId2"/>
          <a:stretch>
            <a:fillRect/>
          </a:stretch>
        </p:blipFill>
        <p:spPr>
          <a:xfrm>
            <a:off x="827584" y="2276872"/>
            <a:ext cx="1274174" cy="603556"/>
          </a:xfrm>
          <a:prstGeom prst="rect">
            <a:avLst/>
          </a:prstGeom>
        </p:spPr>
      </p:pic>
      <p:sp>
        <p:nvSpPr>
          <p:cNvPr id="3" name="Прямоугольник 2">
            <a:extLst>
              <a:ext uri="{FF2B5EF4-FFF2-40B4-BE49-F238E27FC236}">
                <a16:creationId xmlns:a16="http://schemas.microsoft.com/office/drawing/2014/main" id="{9232CBA9-1FCE-4C1E-A408-590ADAFE4794}"/>
              </a:ext>
            </a:extLst>
          </p:cNvPr>
          <p:cNvSpPr/>
          <p:nvPr/>
        </p:nvSpPr>
        <p:spPr>
          <a:xfrm>
            <a:off x="899592" y="4149080"/>
            <a:ext cx="7632848" cy="1754326"/>
          </a:xfrm>
          <a:prstGeom prst="rect">
            <a:avLst/>
          </a:prstGeom>
        </p:spPr>
        <p:txBody>
          <a:bodyPr wrap="square">
            <a:spAutoFit/>
          </a:bodyPr>
          <a:lstStyle/>
          <a:p>
            <a:pPr algn="just"/>
            <a:r>
              <a:rPr lang="en-US" dirty="0">
                <a:latin typeface="Times New Roman" panose="02020603050405020304" pitchFamily="18" charset="0"/>
                <a:ea typeface="Calibri" panose="020F0502020204030204" pitchFamily="34" charset="0"/>
              </a:rPr>
              <a:t>The mechanism for geomagnetic field perturbation associated with tsunami wave propagation is considered. The source of perturbation is assumed to be electric currents in the sea medium and the ionosphere. Electric current in the sea medium is due to the tsunami-produced wave motion of the seawater in the geomagnetic field while the ionospheric current is due to acoustic-gravity wave (AGW) propagating from the atmosphere into the ionosphere.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37" y="116632"/>
            <a:ext cx="7858125" cy="369332"/>
          </a:xfrm>
          <a:prstGeom prst="rect">
            <a:avLst/>
          </a:prstGeom>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dirty="0">
                <a:solidFill>
                  <a:srgbClr val="262673"/>
                </a:solidFill>
              </a:rPr>
              <a:t> </a:t>
            </a:r>
            <a:r>
              <a:rPr lang="en-US" altLang="ru-RU" dirty="0"/>
              <a:t> </a:t>
            </a:r>
            <a:endParaRPr lang="ru-RU" altLang="ja-JP" dirty="0"/>
          </a:p>
        </p:txBody>
      </p:sp>
      <p:pic>
        <p:nvPicPr>
          <p:cNvPr id="4" name="Рисунок 3">
            <a:extLst>
              <a:ext uri="{FF2B5EF4-FFF2-40B4-BE49-F238E27FC236}">
                <a16:creationId xmlns:a16="http://schemas.microsoft.com/office/drawing/2014/main" id="{8942A928-EDF4-461A-807C-3344533A92ED}"/>
              </a:ext>
            </a:extLst>
          </p:cNvPr>
          <p:cNvPicPr>
            <a:picLocks noChangeAspect="1"/>
          </p:cNvPicPr>
          <p:nvPr/>
        </p:nvPicPr>
        <p:blipFill>
          <a:blip r:embed="rId2"/>
          <a:stretch>
            <a:fillRect/>
          </a:stretch>
        </p:blipFill>
        <p:spPr>
          <a:xfrm>
            <a:off x="1633958" y="692221"/>
            <a:ext cx="5714286" cy="2466667"/>
          </a:xfrm>
          <a:prstGeom prst="rect">
            <a:avLst/>
          </a:prstGeom>
        </p:spPr>
      </p:pic>
      <p:pic>
        <p:nvPicPr>
          <p:cNvPr id="7" name="Рисунок 6">
            <a:extLst>
              <a:ext uri="{FF2B5EF4-FFF2-40B4-BE49-F238E27FC236}">
                <a16:creationId xmlns:a16="http://schemas.microsoft.com/office/drawing/2014/main" id="{C3564692-EA65-431E-87F8-09BAC9EB31A8}"/>
              </a:ext>
            </a:extLst>
          </p:cNvPr>
          <p:cNvPicPr>
            <a:picLocks noChangeAspect="1"/>
          </p:cNvPicPr>
          <p:nvPr/>
        </p:nvPicPr>
        <p:blipFill>
          <a:blip r:embed="rId3"/>
          <a:stretch>
            <a:fillRect/>
          </a:stretch>
        </p:blipFill>
        <p:spPr>
          <a:xfrm>
            <a:off x="1648244" y="3045801"/>
            <a:ext cx="5685714" cy="2495238"/>
          </a:xfrm>
          <a:prstGeom prst="rect">
            <a:avLst/>
          </a:prstGeom>
        </p:spPr>
      </p:pic>
      <p:sp>
        <p:nvSpPr>
          <p:cNvPr id="8" name="Прямоугольник 7">
            <a:extLst>
              <a:ext uri="{FF2B5EF4-FFF2-40B4-BE49-F238E27FC236}">
                <a16:creationId xmlns:a16="http://schemas.microsoft.com/office/drawing/2014/main" id="{3E86CFF2-E53A-4CBB-8F6C-2F159FD33C25}"/>
              </a:ext>
            </a:extLst>
          </p:cNvPr>
          <p:cNvSpPr/>
          <p:nvPr/>
        </p:nvSpPr>
        <p:spPr>
          <a:xfrm>
            <a:off x="632088" y="132021"/>
            <a:ext cx="8064896" cy="707886"/>
          </a:xfrm>
          <a:prstGeom prst="rect">
            <a:avLst/>
          </a:prstGeom>
        </p:spPr>
        <p:txBody>
          <a:bodyPr wrap="square">
            <a:spAutoFit/>
          </a:bodyPr>
          <a:lstStyle/>
          <a:p>
            <a:pPr algn="ctr"/>
            <a:r>
              <a:rPr lang="en-US" sz="2000" dirty="0">
                <a:solidFill>
                  <a:schemeClr val="accent2">
                    <a:lumMod val="75000"/>
                  </a:schemeClr>
                </a:solidFill>
                <a:latin typeface="Times New Roman" panose="02020603050405020304" pitchFamily="18" charset="0"/>
                <a:ea typeface="Calibri" panose="020F0502020204030204" pitchFamily="34" charset="0"/>
              </a:rPr>
              <a:t>Calculation result of horizontal distribution of magnetic field perturbation on the sea surface. </a:t>
            </a:r>
            <a:endParaRPr lang="ru-RU" sz="2000" dirty="0">
              <a:solidFill>
                <a:schemeClr val="accent2">
                  <a:lumMod val="75000"/>
                </a:schemeClr>
              </a:solidFill>
            </a:endParaRPr>
          </a:p>
        </p:txBody>
      </p:sp>
      <p:sp>
        <p:nvSpPr>
          <p:cNvPr id="2" name="Прямоугольник 1">
            <a:extLst>
              <a:ext uri="{FF2B5EF4-FFF2-40B4-BE49-F238E27FC236}">
                <a16:creationId xmlns:a16="http://schemas.microsoft.com/office/drawing/2014/main" id="{CD5C8202-27E8-4C88-97FB-BB3CA138E66A}"/>
              </a:ext>
            </a:extLst>
          </p:cNvPr>
          <p:cNvSpPr/>
          <p:nvPr/>
        </p:nvSpPr>
        <p:spPr>
          <a:xfrm>
            <a:off x="1455554" y="5541039"/>
            <a:ext cx="7241430" cy="1077218"/>
          </a:xfrm>
          <a:prstGeom prst="rect">
            <a:avLst/>
          </a:prstGeom>
        </p:spPr>
        <p:txBody>
          <a:bodyPr wrap="square">
            <a:spAutoFit/>
          </a:bodyPr>
          <a:lstStyle/>
          <a:p>
            <a:r>
              <a:rPr lang="en-US" sz="1600" dirty="0">
                <a:solidFill>
                  <a:srgbClr val="000000"/>
                </a:solidFill>
                <a:latin typeface="Times New Roman" panose="02020603050405020304" pitchFamily="18" charset="0"/>
                <a:ea typeface="Calibri" panose="020F0502020204030204" pitchFamily="34" charset="0"/>
              </a:rPr>
              <a:t>Dotted line – magnetic field of electric current in the sea only. </a:t>
            </a:r>
          </a:p>
          <a:p>
            <a:r>
              <a:rPr lang="en-US" sz="1600" dirty="0">
                <a:solidFill>
                  <a:srgbClr val="000000"/>
                </a:solidFill>
                <a:latin typeface="Times New Roman" panose="02020603050405020304" pitchFamily="18" charset="0"/>
                <a:ea typeface="Calibri" panose="020F0502020204030204" pitchFamily="34" charset="0"/>
              </a:rPr>
              <a:t>Solid line – magnetic field of electric currents in the sea and in the ionosphere. </a:t>
            </a:r>
          </a:p>
          <a:p>
            <a:pPr lvl="0">
              <a:defRPr/>
            </a:pPr>
            <a:r>
              <a:rPr lang="en-US" sz="1600" dirty="0">
                <a:solidFill>
                  <a:srgbClr val="000000"/>
                </a:solidFill>
                <a:latin typeface="Times New Roman" panose="02020603050405020304" pitchFamily="18" charset="0"/>
                <a:ea typeface="Calibri" panose="020F0502020204030204" pitchFamily="34" charset="0"/>
              </a:rPr>
              <a:t>Upper panel: scale of the tsunami – 100 km; depths of the sea – 1 km. </a:t>
            </a:r>
            <a:endParaRPr lang="ru-RU" sz="1600" dirty="0">
              <a:solidFill>
                <a:srgbClr val="000000"/>
              </a:solidFill>
            </a:endParaRPr>
          </a:p>
          <a:p>
            <a:pPr lvl="0">
              <a:defRPr/>
            </a:pPr>
            <a:r>
              <a:rPr lang="en-US" sz="1600" dirty="0">
                <a:solidFill>
                  <a:srgbClr val="000000"/>
                </a:solidFill>
                <a:latin typeface="Times New Roman" panose="02020603050405020304" pitchFamily="18" charset="0"/>
                <a:ea typeface="Calibri" panose="020F0502020204030204" pitchFamily="34" charset="0"/>
              </a:rPr>
              <a:t>Low panel: Scale of the tsunami – 300 km; Depths of the sea – 3 km.</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42875" y="285751"/>
            <a:ext cx="8713788" cy="576042"/>
          </a:xfrm>
        </p:spPr>
        <p:txBody>
          <a:bodyPr/>
          <a:lstStyle/>
          <a:p>
            <a:pPr lvl="0" eaLnBrk="1" hangingPunct="1"/>
            <a:r>
              <a:rPr lang="en-US" sz="2000" kern="1200" dirty="0">
                <a:solidFill>
                  <a:srgbClr val="333399">
                    <a:lumMod val="75000"/>
                  </a:srgbClr>
                </a:solidFill>
                <a:latin typeface="Times New Roman" panose="02020603050405020304" pitchFamily="18" charset="0"/>
                <a:ea typeface="Calibri" panose="020F0502020204030204" pitchFamily="34" charset="0"/>
                <a:cs typeface="+mn-cs"/>
              </a:rPr>
              <a:t>Calculation result of horizontal distribution of magnetic field perturbation in the ionosphere at altitude 120 km.</a:t>
            </a:r>
            <a:r>
              <a:rPr lang="ru-RU" sz="1600" dirty="0">
                <a:latin typeface="Times New Roman" panose="02020603050405020304" pitchFamily="18" charset="0"/>
                <a:ea typeface="Calibri" panose="020F0502020204030204" pitchFamily="34" charset="0"/>
              </a:rPr>
              <a:t> </a:t>
            </a:r>
            <a:endParaRPr lang="ru-RU" sz="1600" dirty="0">
              <a:solidFill>
                <a:srgbClr val="222268"/>
              </a:solidFill>
            </a:endParaRPr>
          </a:p>
        </p:txBody>
      </p:sp>
      <p:sp>
        <p:nvSpPr>
          <p:cNvPr id="153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ja-JP" altLang="en-US">
              <a:ea typeface="ＭＳ Ｐゴシック" panose="020B0600070205080204" pitchFamily="34" charset="-128"/>
            </a:endParaRPr>
          </a:p>
        </p:txBody>
      </p:sp>
      <p:pic>
        <p:nvPicPr>
          <p:cNvPr id="4" name="Рисунок 3">
            <a:extLst>
              <a:ext uri="{FF2B5EF4-FFF2-40B4-BE49-F238E27FC236}">
                <a16:creationId xmlns:a16="http://schemas.microsoft.com/office/drawing/2014/main" id="{E6C3531B-1391-4123-99F6-DF6FA8F2644E}"/>
              </a:ext>
            </a:extLst>
          </p:cNvPr>
          <p:cNvPicPr>
            <a:picLocks noChangeAspect="1"/>
          </p:cNvPicPr>
          <p:nvPr/>
        </p:nvPicPr>
        <p:blipFill>
          <a:blip r:embed="rId2"/>
          <a:stretch>
            <a:fillRect/>
          </a:stretch>
        </p:blipFill>
        <p:spPr>
          <a:xfrm>
            <a:off x="1619672" y="861793"/>
            <a:ext cx="5647619" cy="2323809"/>
          </a:xfrm>
          <a:prstGeom prst="rect">
            <a:avLst/>
          </a:prstGeom>
        </p:spPr>
      </p:pic>
      <p:pic>
        <p:nvPicPr>
          <p:cNvPr id="5" name="Рисунок 4">
            <a:extLst>
              <a:ext uri="{FF2B5EF4-FFF2-40B4-BE49-F238E27FC236}">
                <a16:creationId xmlns:a16="http://schemas.microsoft.com/office/drawing/2014/main" id="{2F02D7C6-A004-4190-A337-12862959C455}"/>
              </a:ext>
            </a:extLst>
          </p:cNvPr>
          <p:cNvPicPr>
            <a:picLocks noChangeAspect="1"/>
          </p:cNvPicPr>
          <p:nvPr/>
        </p:nvPicPr>
        <p:blipFill>
          <a:blip r:embed="rId3"/>
          <a:stretch>
            <a:fillRect/>
          </a:stretch>
        </p:blipFill>
        <p:spPr>
          <a:xfrm>
            <a:off x="1671197" y="3028733"/>
            <a:ext cx="5657143" cy="2533333"/>
          </a:xfrm>
          <a:prstGeom prst="rect">
            <a:avLst/>
          </a:prstGeom>
        </p:spPr>
      </p:pic>
      <p:sp>
        <p:nvSpPr>
          <p:cNvPr id="3" name="Прямоугольник 2">
            <a:extLst>
              <a:ext uri="{FF2B5EF4-FFF2-40B4-BE49-F238E27FC236}">
                <a16:creationId xmlns:a16="http://schemas.microsoft.com/office/drawing/2014/main" id="{73B29E7F-DC41-4D8E-AC55-238DBEBFAA6F}"/>
              </a:ext>
            </a:extLst>
          </p:cNvPr>
          <p:cNvSpPr/>
          <p:nvPr/>
        </p:nvSpPr>
        <p:spPr>
          <a:xfrm>
            <a:off x="1475656" y="5352542"/>
            <a:ext cx="6768752" cy="1077218"/>
          </a:xfrm>
          <a:prstGeom prst="rect">
            <a:avLst/>
          </a:prstGeom>
        </p:spPr>
        <p:txBody>
          <a:bodyPr wrap="square">
            <a:spAutoFit/>
          </a:bodyPr>
          <a:lstStyle/>
          <a:p>
            <a:pPr lvl="0"/>
            <a:r>
              <a:rPr lang="en-US" sz="1600" dirty="0">
                <a:solidFill>
                  <a:srgbClr val="000000"/>
                </a:solidFill>
                <a:latin typeface="Times New Roman" panose="02020603050405020304" pitchFamily="18" charset="0"/>
                <a:ea typeface="Calibri" panose="020F0502020204030204" pitchFamily="34" charset="0"/>
              </a:rPr>
              <a:t>Dotted line – magnetic field of electric current in the sea only. </a:t>
            </a:r>
          </a:p>
          <a:p>
            <a:pPr lvl="0"/>
            <a:r>
              <a:rPr lang="en-US" sz="1600" dirty="0">
                <a:solidFill>
                  <a:srgbClr val="000000"/>
                </a:solidFill>
                <a:latin typeface="Times New Roman" panose="02020603050405020304" pitchFamily="18" charset="0"/>
                <a:ea typeface="Calibri" panose="020F0502020204030204" pitchFamily="34" charset="0"/>
              </a:rPr>
              <a:t>Solid line – magnetic field of electric currents in the sea and in the ionosphere. </a:t>
            </a:r>
          </a:p>
          <a:p>
            <a:pPr lvl="0">
              <a:defRPr/>
            </a:pPr>
            <a:r>
              <a:rPr lang="en-US" sz="1600" dirty="0">
                <a:solidFill>
                  <a:srgbClr val="000000"/>
                </a:solidFill>
                <a:latin typeface="Times New Roman" panose="02020603050405020304" pitchFamily="18" charset="0"/>
                <a:ea typeface="Calibri" panose="020F0502020204030204" pitchFamily="34" charset="0"/>
              </a:rPr>
              <a:t>Upper panel: scale of the tsunami – 100 km; depths of the sea – 1 km. </a:t>
            </a:r>
            <a:endParaRPr lang="ru-RU" sz="1600" dirty="0">
              <a:solidFill>
                <a:srgbClr val="000000"/>
              </a:solidFill>
            </a:endParaRPr>
          </a:p>
          <a:p>
            <a:pPr lvl="0">
              <a:defRPr/>
            </a:pPr>
            <a:r>
              <a:rPr lang="en-US" sz="1600" dirty="0">
                <a:solidFill>
                  <a:srgbClr val="000000"/>
                </a:solidFill>
                <a:latin typeface="Times New Roman" panose="02020603050405020304" pitchFamily="18" charset="0"/>
                <a:ea typeface="Calibri" panose="020F0502020204030204" pitchFamily="34" charset="0"/>
              </a:rPr>
              <a:t>Low panel: Scale of the tsunami – 300 km; Depths of the sea – 3 km.</a:t>
            </a:r>
            <a:endParaRPr lang="ru-RU" sz="16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F5228F9-F933-40A5-829A-375A02C7A420}"/>
              </a:ext>
            </a:extLst>
          </p:cNvPr>
          <p:cNvPicPr>
            <a:picLocks noChangeAspect="1"/>
          </p:cNvPicPr>
          <p:nvPr/>
        </p:nvPicPr>
        <p:blipFill>
          <a:blip r:embed="rId2"/>
          <a:stretch>
            <a:fillRect/>
          </a:stretch>
        </p:blipFill>
        <p:spPr>
          <a:xfrm>
            <a:off x="2411760" y="1052736"/>
            <a:ext cx="4104456" cy="3938323"/>
          </a:xfrm>
          <a:prstGeom prst="rect">
            <a:avLst/>
          </a:prstGeom>
        </p:spPr>
      </p:pic>
      <p:sp>
        <p:nvSpPr>
          <p:cNvPr id="20" name="Прямоугольник 19">
            <a:extLst>
              <a:ext uri="{FF2B5EF4-FFF2-40B4-BE49-F238E27FC236}">
                <a16:creationId xmlns:a16="http://schemas.microsoft.com/office/drawing/2014/main" id="{8558FC8C-8BB2-4890-AA87-15417FB1FC7D}"/>
              </a:ext>
            </a:extLst>
          </p:cNvPr>
          <p:cNvSpPr/>
          <p:nvPr/>
        </p:nvSpPr>
        <p:spPr>
          <a:xfrm>
            <a:off x="755576" y="282855"/>
            <a:ext cx="7851973"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Calculation results of spatial distribution of magnetic field horizontal component in the vertical plane of Earth – ionosphere layer. </a:t>
            </a:r>
            <a:endParaRPr kumimoji="0" lang="ru-RU"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mn-cs"/>
            </a:endParaRPr>
          </a:p>
        </p:txBody>
      </p:sp>
      <p:sp>
        <p:nvSpPr>
          <p:cNvPr id="21" name="Rectangle 16">
            <a:extLst>
              <a:ext uri="{FF2B5EF4-FFF2-40B4-BE49-F238E27FC236}">
                <a16:creationId xmlns:a16="http://schemas.microsoft.com/office/drawing/2014/main" id="{2981EA06-F446-4619-A98A-4295FB4AC9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18">
            <a:extLst>
              <a:ext uri="{FF2B5EF4-FFF2-40B4-BE49-F238E27FC236}">
                <a16:creationId xmlns:a16="http://schemas.microsoft.com/office/drawing/2014/main" id="{8EF2CA81-8CF5-428B-83E7-ED72DEA3C2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Прямоугольник 24">
            <a:extLst>
              <a:ext uri="{FF2B5EF4-FFF2-40B4-BE49-F238E27FC236}">
                <a16:creationId xmlns:a16="http://schemas.microsoft.com/office/drawing/2014/main" id="{325402B9-4A53-4837-9537-B4C04CD09015}"/>
              </a:ext>
            </a:extLst>
          </p:cNvPr>
          <p:cNvSpPr/>
          <p:nvPr/>
        </p:nvSpPr>
        <p:spPr>
          <a:xfrm>
            <a:off x="1475656" y="5301208"/>
            <a:ext cx="5857077" cy="10772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Upper panel - magnetic field of electric current in the sea layer only.</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Low panel - magnetic field of electric currents in the sea layer and in the ionosphere</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Scale of the tsunami – 300 km; Depths of the sea – 3 km. </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377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4E17822-DBCF-42DA-BF8D-C80EB1D05525}"/>
              </a:ext>
            </a:extLst>
          </p:cNvPr>
          <p:cNvSpPr/>
          <p:nvPr/>
        </p:nvSpPr>
        <p:spPr>
          <a:xfrm>
            <a:off x="1331640" y="260648"/>
            <a:ext cx="6840760" cy="707886"/>
          </a:xfrm>
          <a:prstGeom prst="rect">
            <a:avLst/>
          </a:prstGeom>
        </p:spPr>
        <p:txBody>
          <a:bodyPr wrap="square">
            <a:spAutoFit/>
          </a:bodyPr>
          <a:lstStyle/>
          <a:p>
            <a:r>
              <a:rPr lang="en-US" sz="2000" dirty="0">
                <a:solidFill>
                  <a:schemeClr val="accent2">
                    <a:lumMod val="75000"/>
                  </a:schemeClr>
                </a:solidFill>
                <a:latin typeface="Times New Roman" panose="02020603050405020304" pitchFamily="18" charset="0"/>
                <a:ea typeface="Calibri" panose="020F0502020204030204" pitchFamily="34" charset="0"/>
              </a:rPr>
              <a:t>Field-align current and magnetic field perturbation in the upper ionosphere and magnetosphere generated by tsunami wave </a:t>
            </a:r>
            <a:r>
              <a:rPr lang="ru-RU" sz="2000" dirty="0">
                <a:solidFill>
                  <a:schemeClr val="accent2">
                    <a:lumMod val="75000"/>
                  </a:schemeClr>
                </a:solidFill>
                <a:latin typeface="Times New Roman" panose="02020603050405020304" pitchFamily="18" charset="0"/>
                <a:ea typeface="Calibri" panose="020F0502020204030204" pitchFamily="34" charset="0"/>
              </a:rPr>
              <a:t> </a:t>
            </a:r>
            <a:endParaRPr lang="ru-RU" sz="2000" dirty="0">
              <a:solidFill>
                <a:schemeClr val="accent2">
                  <a:lumMod val="75000"/>
                </a:schemeClr>
              </a:solidFill>
            </a:endParaRPr>
          </a:p>
        </p:txBody>
      </p:sp>
      <p:sp>
        <p:nvSpPr>
          <p:cNvPr id="3" name="Rectangle 2">
            <a:extLst>
              <a:ext uri="{FF2B5EF4-FFF2-40B4-BE49-F238E27FC236}">
                <a16:creationId xmlns:a16="http://schemas.microsoft.com/office/drawing/2014/main" id="{9D637DA8-E271-4D7A-961F-D620BE60382C}"/>
              </a:ext>
            </a:extLst>
          </p:cNvPr>
          <p:cNvSpPr>
            <a:spLocks noChangeArrowheads="1"/>
          </p:cNvSpPr>
          <p:nvPr/>
        </p:nvSpPr>
        <p:spPr bwMode="auto">
          <a:xfrm>
            <a:off x="1403648" y="11247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a:extLst>
              <a:ext uri="{FF2B5EF4-FFF2-40B4-BE49-F238E27FC236}">
                <a16:creationId xmlns:a16="http://schemas.microsoft.com/office/drawing/2014/main" id="{CF7CE4E8-EA95-44BB-811B-8BB169916E7F}"/>
              </a:ext>
            </a:extLst>
          </p:cNvPr>
          <p:cNvSpPr>
            <a:spLocks noChangeArrowheads="1"/>
          </p:cNvSpPr>
          <p:nvPr/>
        </p:nvSpPr>
        <p:spPr bwMode="auto">
          <a:xfrm>
            <a:off x="1691680" y="1886373"/>
            <a:ext cx="10445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id="{FFCB85DE-FB68-48F2-ACCC-E5314CCC4A4C}"/>
              </a:ext>
            </a:extLst>
          </p:cNvPr>
          <p:cNvGraphicFramePr>
            <a:graphicFrameLocks noChangeAspect="1"/>
          </p:cNvGraphicFramePr>
          <p:nvPr>
            <p:extLst>
              <p:ext uri="{D42A27DB-BD31-4B8C-83A1-F6EECF244321}">
                <p14:modId xmlns:p14="http://schemas.microsoft.com/office/powerpoint/2010/main" val="2095187357"/>
              </p:ext>
            </p:extLst>
          </p:nvPr>
        </p:nvGraphicFramePr>
        <p:xfrm>
          <a:off x="1750805" y="1145055"/>
          <a:ext cx="6349587" cy="2825915"/>
        </p:xfrm>
        <a:graphic>
          <a:graphicData uri="http://schemas.openxmlformats.org/presentationml/2006/ole">
            <mc:AlternateContent xmlns:mc="http://schemas.openxmlformats.org/markup-compatibility/2006">
              <mc:Choice xmlns:v="urn:schemas-microsoft-com:vml" Requires="v">
                <p:oleObj spid="_x0000_s15376" name="Equation" r:id="rId3" imgW="3467100" imgH="1549400" progId="Equation.DSMT4">
                  <p:embed/>
                </p:oleObj>
              </mc:Choice>
              <mc:Fallback>
                <p:oleObj name="Equation" r:id="rId3" imgW="3467100" imgH="1549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805" y="1145055"/>
                        <a:ext cx="6349587" cy="2825915"/>
                      </a:xfrm>
                      <a:prstGeom prst="rect">
                        <a:avLst/>
                      </a:prstGeom>
                      <a:noFill/>
                    </p:spPr>
                  </p:pic>
                </p:oleObj>
              </mc:Fallback>
            </mc:AlternateContent>
          </a:graphicData>
        </a:graphic>
      </p:graphicFrame>
      <p:sp>
        <p:nvSpPr>
          <p:cNvPr id="7" name="Прямоугольник 6">
            <a:extLst>
              <a:ext uri="{FF2B5EF4-FFF2-40B4-BE49-F238E27FC236}">
                <a16:creationId xmlns:a16="http://schemas.microsoft.com/office/drawing/2014/main" id="{AF1239F9-75B4-4D31-879C-09D8A7CC1C57}"/>
              </a:ext>
            </a:extLst>
          </p:cNvPr>
          <p:cNvSpPr/>
          <p:nvPr/>
        </p:nvSpPr>
        <p:spPr>
          <a:xfrm>
            <a:off x="1403648" y="4273155"/>
            <a:ext cx="6660740"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Increase of sea depth results in growth of the horizontal scale of field-align current and magnetic field. </a:t>
            </a:r>
            <a:r>
              <a:rPr lang="ru-RU" dirty="0">
                <a:latin typeface="Times New Roman" panose="02020603050405020304" pitchFamily="18" charset="0"/>
                <a:ea typeface="Calibri" panose="020F0502020204030204" pitchFamily="34" charset="0"/>
              </a:rPr>
              <a:t> </a:t>
            </a:r>
            <a:endParaRPr lang="ru-RU" dirty="0"/>
          </a:p>
        </p:txBody>
      </p:sp>
      <p:sp>
        <p:nvSpPr>
          <p:cNvPr id="8" name="Прямоугольник 7">
            <a:extLst>
              <a:ext uri="{FF2B5EF4-FFF2-40B4-BE49-F238E27FC236}">
                <a16:creationId xmlns:a16="http://schemas.microsoft.com/office/drawing/2014/main" id="{513A4334-75BA-4E84-9CFE-67011C447FDE}"/>
              </a:ext>
            </a:extLst>
          </p:cNvPr>
          <p:cNvSpPr/>
          <p:nvPr/>
        </p:nvSpPr>
        <p:spPr>
          <a:xfrm>
            <a:off x="899592" y="5343613"/>
            <a:ext cx="3312368" cy="369332"/>
          </a:xfrm>
          <a:prstGeom prst="rect">
            <a:avLst/>
          </a:prstGeom>
        </p:spPr>
        <p:txBody>
          <a:bodyPr wrap="square">
            <a:spAutoFit/>
          </a:bodyPr>
          <a:lstStyle/>
          <a:p>
            <a:r>
              <a:rPr lang="en-US" kern="0" dirty="0">
                <a:solidFill>
                  <a:srgbClr val="333399">
                    <a:lumMod val="75000"/>
                  </a:srgbClr>
                </a:solidFill>
                <a:latin typeface="Times New Roman" panose="02020603050405020304" pitchFamily="18" charset="0"/>
                <a:ea typeface="Calibri" panose="020F0502020204030204" pitchFamily="34" charset="0"/>
                <a:cs typeface="Times New Roman" panose="02020603050405020304" pitchFamily="18" charset="0"/>
              </a:rPr>
              <a:t>The amplitude can reach values: </a:t>
            </a:r>
            <a:endParaRPr lang="ru-RU" dirty="0"/>
          </a:p>
        </p:txBody>
      </p:sp>
      <p:sp>
        <p:nvSpPr>
          <p:cNvPr id="9" name="Rectangle 9">
            <a:extLst>
              <a:ext uri="{FF2B5EF4-FFF2-40B4-BE49-F238E27FC236}">
                <a16:creationId xmlns:a16="http://schemas.microsoft.com/office/drawing/2014/main" id="{78809872-B6F5-4280-B280-0C13528D3EF8}"/>
              </a:ext>
            </a:extLst>
          </p:cNvPr>
          <p:cNvSpPr>
            <a:spLocks noChangeArrowheads="1"/>
          </p:cNvSpPr>
          <p:nvPr/>
        </p:nvSpPr>
        <p:spPr bwMode="auto">
          <a:xfrm flipV="1">
            <a:off x="4427984" y="5465294"/>
            <a:ext cx="102956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id="{803D9759-5AA4-40B8-89C0-3A6E35F427F6}"/>
              </a:ext>
            </a:extLst>
          </p:cNvPr>
          <p:cNvGraphicFramePr>
            <a:graphicFrameLocks noChangeAspect="1"/>
          </p:cNvGraphicFramePr>
          <p:nvPr>
            <p:extLst>
              <p:ext uri="{D42A27DB-BD31-4B8C-83A1-F6EECF244321}">
                <p14:modId xmlns:p14="http://schemas.microsoft.com/office/powerpoint/2010/main" val="1112934229"/>
              </p:ext>
            </p:extLst>
          </p:nvPr>
        </p:nvGraphicFramePr>
        <p:xfrm>
          <a:off x="4427984" y="5343613"/>
          <a:ext cx="4005832" cy="369332"/>
        </p:xfrm>
        <a:graphic>
          <a:graphicData uri="http://schemas.openxmlformats.org/presentationml/2006/ole">
            <mc:AlternateContent xmlns:mc="http://schemas.openxmlformats.org/markup-compatibility/2006">
              <mc:Choice xmlns:v="urn:schemas-microsoft-com:vml" Requires="v">
                <p:oleObj spid="_x0000_s15377" name="Equation" r:id="rId5" imgW="2692400" imgH="254000" progId="Equation.DSMT4">
                  <p:embed/>
                </p:oleObj>
              </mc:Choice>
              <mc:Fallback>
                <p:oleObj name="Equation" r:id="rId5" imgW="2692400" imgH="2540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5343613"/>
                        <a:ext cx="4005832" cy="369332"/>
                      </a:xfrm>
                      <a:prstGeom prst="rect">
                        <a:avLst/>
                      </a:prstGeom>
                      <a:noFill/>
                    </p:spPr>
                  </p:pic>
                </p:oleObj>
              </mc:Fallback>
            </mc:AlternateContent>
          </a:graphicData>
        </a:graphic>
      </p:graphicFrame>
    </p:spTree>
    <p:extLst>
      <p:ext uri="{BB962C8B-B14F-4D97-AF65-F5344CB8AC3E}">
        <p14:creationId xmlns:p14="http://schemas.microsoft.com/office/powerpoint/2010/main" val="193880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EEA8430-2723-4CDF-A402-80EBE6E0BEBA}"/>
              </a:ext>
            </a:extLst>
          </p:cNvPr>
          <p:cNvPicPr>
            <a:picLocks noChangeAspect="1"/>
          </p:cNvPicPr>
          <p:nvPr/>
        </p:nvPicPr>
        <p:blipFill>
          <a:blip r:embed="rId2"/>
          <a:stretch>
            <a:fillRect/>
          </a:stretch>
        </p:blipFill>
        <p:spPr>
          <a:xfrm>
            <a:off x="1529143" y="770887"/>
            <a:ext cx="6085714" cy="4676190"/>
          </a:xfrm>
          <a:prstGeom prst="rect">
            <a:avLst/>
          </a:prstGeom>
        </p:spPr>
      </p:pic>
      <p:sp>
        <p:nvSpPr>
          <p:cNvPr id="6" name="Прямоугольник 5">
            <a:extLst>
              <a:ext uri="{FF2B5EF4-FFF2-40B4-BE49-F238E27FC236}">
                <a16:creationId xmlns:a16="http://schemas.microsoft.com/office/drawing/2014/main" id="{1A3B3282-A652-4467-B094-D241F9CA6FD4}"/>
              </a:ext>
            </a:extLst>
          </p:cNvPr>
          <p:cNvSpPr/>
          <p:nvPr/>
        </p:nvSpPr>
        <p:spPr>
          <a:xfrm>
            <a:off x="971600" y="116632"/>
            <a:ext cx="7632848"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Calculation result of dependence on x of magnetic field component and field-align current in the upper ionosphere and magnetosphere.  </a:t>
            </a:r>
            <a:endParaRPr kumimoji="0" lang="ru-RU"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mn-cs"/>
            </a:endParaRPr>
          </a:p>
        </p:txBody>
      </p:sp>
      <p:sp>
        <p:nvSpPr>
          <p:cNvPr id="2" name="Прямоугольник 1">
            <a:extLst>
              <a:ext uri="{FF2B5EF4-FFF2-40B4-BE49-F238E27FC236}">
                <a16:creationId xmlns:a16="http://schemas.microsoft.com/office/drawing/2014/main" id="{F6578ADD-E842-4DCA-9403-4E7184DAFBD6}"/>
              </a:ext>
            </a:extLst>
          </p:cNvPr>
          <p:cNvSpPr/>
          <p:nvPr/>
        </p:nvSpPr>
        <p:spPr>
          <a:xfrm>
            <a:off x="1797229" y="5502338"/>
            <a:ext cx="6227651"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Left panel – depth of the sea 1 km; Right panel – depth of the sea 3 km</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Solid line – tsunami scale 100 km; Dotted line – tsunami scale 300 km. </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554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dc\Baumanec\картинки\34001.JPG">
            <a:extLst>
              <a:ext uri="{FF2B5EF4-FFF2-40B4-BE49-F238E27FC236}">
                <a16:creationId xmlns:a16="http://schemas.microsoft.com/office/drawing/2014/main" id="{56226CF5-51F4-43F7-AEFD-637DD3F64B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48" y="2389466"/>
            <a:ext cx="5801458" cy="38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5">
            <a:extLst>
              <a:ext uri="{FF2B5EF4-FFF2-40B4-BE49-F238E27FC236}">
                <a16:creationId xmlns:a16="http://schemas.microsoft.com/office/drawing/2014/main" id="{8C8EA6C2-AD6E-4CE1-BA1E-963B351B8FE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00389">
            <a:off x="2242044" y="2429647"/>
            <a:ext cx="1042526" cy="116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
            <a:extLst>
              <a:ext uri="{FF2B5EF4-FFF2-40B4-BE49-F238E27FC236}">
                <a16:creationId xmlns:a16="http://schemas.microsoft.com/office/drawing/2014/main" id="{1EF65EF4-5783-4924-9ADD-7A6190D87BF7}"/>
              </a:ext>
            </a:extLst>
          </p:cNvPr>
          <p:cNvSpPr>
            <a:spLocks/>
          </p:cNvSpPr>
          <p:nvPr/>
        </p:nvSpPr>
        <p:spPr bwMode="auto">
          <a:xfrm>
            <a:off x="1115616" y="2373024"/>
            <a:ext cx="5297402" cy="2952329"/>
          </a:xfrm>
          <a:custGeom>
            <a:avLst/>
            <a:gdLst>
              <a:gd name="T0" fmla="*/ 0 w 8970"/>
              <a:gd name="T1" fmla="*/ 0 h 5370"/>
              <a:gd name="T2" fmla="*/ 2147483647 w 8970"/>
              <a:gd name="T3" fmla="*/ 2147483647 h 5370"/>
              <a:gd name="T4" fmla="*/ 2147483647 w 8970"/>
              <a:gd name="T5" fmla="*/ 2147483647 h 5370"/>
              <a:gd name="T6" fmla="*/ 2147483647 w 8970"/>
              <a:gd name="T7" fmla="*/ 2147483647 h 5370"/>
              <a:gd name="T8" fmla="*/ 2147483647 w 8970"/>
              <a:gd name="T9" fmla="*/ 2147483647 h 5370"/>
              <a:gd name="T10" fmla="*/ 0 60000 65536"/>
              <a:gd name="T11" fmla="*/ 0 60000 65536"/>
              <a:gd name="T12" fmla="*/ 0 60000 65536"/>
              <a:gd name="T13" fmla="*/ 0 60000 65536"/>
              <a:gd name="T14" fmla="*/ 0 60000 65536"/>
              <a:gd name="T15" fmla="*/ 0 w 8970"/>
              <a:gd name="T16" fmla="*/ 0 h 5370"/>
              <a:gd name="T17" fmla="*/ 8970 w 8970"/>
              <a:gd name="T18" fmla="*/ 5370 h 5370"/>
            </a:gdLst>
            <a:ahLst/>
            <a:cxnLst>
              <a:cxn ang="T10">
                <a:pos x="T0" y="T1"/>
              </a:cxn>
              <a:cxn ang="T11">
                <a:pos x="T2" y="T3"/>
              </a:cxn>
              <a:cxn ang="T12">
                <a:pos x="T4" y="T5"/>
              </a:cxn>
              <a:cxn ang="T13">
                <a:pos x="T6" y="T7"/>
              </a:cxn>
              <a:cxn ang="T14">
                <a:pos x="T8" y="T9"/>
              </a:cxn>
            </a:cxnLst>
            <a:rect l="T15" t="T16" r="T17" b="T18"/>
            <a:pathLst>
              <a:path w="8970" h="5370">
                <a:moveTo>
                  <a:pt x="0" y="0"/>
                </a:moveTo>
                <a:cubicBezTo>
                  <a:pt x="439" y="148"/>
                  <a:pt x="1759" y="521"/>
                  <a:pt x="2632" y="886"/>
                </a:cubicBezTo>
                <a:cubicBezTo>
                  <a:pt x="3505" y="1251"/>
                  <a:pt x="4414" y="1670"/>
                  <a:pt x="5240" y="2190"/>
                </a:cubicBezTo>
                <a:cubicBezTo>
                  <a:pt x="6066" y="2710"/>
                  <a:pt x="6966" y="3475"/>
                  <a:pt x="7588" y="4005"/>
                </a:cubicBezTo>
                <a:cubicBezTo>
                  <a:pt x="8210" y="4535"/>
                  <a:pt x="8682" y="5086"/>
                  <a:pt x="8970" y="5370"/>
                </a:cubicBezTo>
              </a:path>
            </a:pathLst>
          </a:custGeom>
          <a:noFill/>
          <a:ln w="952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defTabSz="844083"/>
            <a:endParaRPr lang="ru-RU" sz="1662">
              <a:solidFill>
                <a:srgbClr val="000000"/>
              </a:solidFill>
              <a:cs typeface="Arial" panose="020B0604020202020204" pitchFamily="34" charset="0"/>
            </a:endParaRPr>
          </a:p>
        </p:txBody>
      </p:sp>
      <p:sp>
        <p:nvSpPr>
          <p:cNvPr id="5" name="Стрелка: вниз 4">
            <a:extLst>
              <a:ext uri="{FF2B5EF4-FFF2-40B4-BE49-F238E27FC236}">
                <a16:creationId xmlns:a16="http://schemas.microsoft.com/office/drawing/2014/main" id="{32C81A71-4556-4CB4-9BDE-EA4588B5C33D}"/>
              </a:ext>
            </a:extLst>
          </p:cNvPr>
          <p:cNvSpPr/>
          <p:nvPr/>
        </p:nvSpPr>
        <p:spPr>
          <a:xfrm rot="1362284">
            <a:off x="3746543" y="3448605"/>
            <a:ext cx="309351" cy="911192"/>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6" name="Стрелка: вверх 5">
            <a:extLst>
              <a:ext uri="{FF2B5EF4-FFF2-40B4-BE49-F238E27FC236}">
                <a16:creationId xmlns:a16="http://schemas.microsoft.com/office/drawing/2014/main" id="{E925E962-811E-4E9B-AA6D-B642D8763926}"/>
              </a:ext>
            </a:extLst>
          </p:cNvPr>
          <p:cNvSpPr/>
          <p:nvPr/>
        </p:nvSpPr>
        <p:spPr>
          <a:xfrm rot="1373185">
            <a:off x="3402658" y="3170665"/>
            <a:ext cx="360040" cy="1019877"/>
          </a:xfrm>
          <a:prstGeom prst="up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Arial"/>
            </a:endParaRPr>
          </a:p>
        </p:txBody>
      </p:sp>
      <p:cxnSp>
        <p:nvCxnSpPr>
          <p:cNvPr id="7" name="Прямая со стрелкой 6">
            <a:extLst>
              <a:ext uri="{FF2B5EF4-FFF2-40B4-BE49-F238E27FC236}">
                <a16:creationId xmlns:a16="http://schemas.microsoft.com/office/drawing/2014/main" id="{433924B1-B5A3-4CED-B03C-A4337D254DDC}"/>
              </a:ext>
            </a:extLst>
          </p:cNvPr>
          <p:cNvCxnSpPr>
            <a:cxnSpLocks/>
          </p:cNvCxnSpPr>
          <p:nvPr/>
        </p:nvCxnSpPr>
        <p:spPr>
          <a:xfrm flipV="1">
            <a:off x="3946845" y="3189045"/>
            <a:ext cx="1064692" cy="216024"/>
          </a:xfrm>
          <a:prstGeom prst="straightConnector1">
            <a:avLst/>
          </a:prstGeom>
          <a:noFill/>
          <a:ln w="50800" cap="flat" cmpd="sng" algn="ctr">
            <a:solidFill>
              <a:srgbClr val="FFFFFF">
                <a:lumMod val="85000"/>
              </a:srgbClr>
            </a:solidFill>
            <a:prstDash val="solid"/>
            <a:tailEnd type="triangle"/>
          </a:ln>
          <a:effectLst/>
        </p:spPr>
      </p:cxnSp>
      <p:cxnSp>
        <p:nvCxnSpPr>
          <p:cNvPr id="8" name="AutoShape 8">
            <a:extLst>
              <a:ext uri="{FF2B5EF4-FFF2-40B4-BE49-F238E27FC236}">
                <a16:creationId xmlns:a16="http://schemas.microsoft.com/office/drawing/2014/main" id="{8CCBA140-3442-4B30-A89C-F9254EECDC9C}"/>
              </a:ext>
            </a:extLst>
          </p:cNvPr>
          <p:cNvCxnSpPr>
            <a:cxnSpLocks noChangeShapeType="1"/>
          </p:cNvCxnSpPr>
          <p:nvPr/>
        </p:nvCxnSpPr>
        <p:spPr bwMode="auto">
          <a:xfrm>
            <a:off x="3994879" y="3433792"/>
            <a:ext cx="726332" cy="278447"/>
          </a:xfrm>
          <a:prstGeom prst="straightConnector1">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9" name="Прямоугольник 8">
            <a:extLst>
              <a:ext uri="{FF2B5EF4-FFF2-40B4-BE49-F238E27FC236}">
                <a16:creationId xmlns:a16="http://schemas.microsoft.com/office/drawing/2014/main" id="{20AE9BB7-1494-4C1C-B755-76C52A17A2F1}"/>
              </a:ext>
            </a:extLst>
          </p:cNvPr>
          <p:cNvSpPr/>
          <p:nvPr/>
        </p:nvSpPr>
        <p:spPr>
          <a:xfrm>
            <a:off x="1058698" y="431275"/>
            <a:ext cx="7344816"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ru-RU" sz="2000" i="0" u="none" strike="noStrike" kern="0" cap="none" spc="0" normalizeH="0" baseline="0" noProof="0" dirty="0">
                <a:ln>
                  <a:noFill/>
                </a:ln>
                <a:solidFill>
                  <a:srgbClr val="333399"/>
                </a:solidFill>
                <a:effectLst/>
                <a:uLnTx/>
                <a:uFillTx/>
                <a:latin typeface="Arial"/>
                <a:ea typeface="+mj-ea"/>
                <a:cs typeface="Arial"/>
              </a:rPr>
              <a:t>Satellite crosses field-align current above tsunami region. </a:t>
            </a:r>
            <a:r>
              <a:rPr lang="en-US" altLang="ru-RU" sz="2000" kern="0" dirty="0">
                <a:solidFill>
                  <a:srgbClr val="333399"/>
                </a:solidFill>
                <a:latin typeface="Arial"/>
                <a:cs typeface="Arial"/>
              </a:rPr>
              <a:t>Field-align current caused by interaction of acoustic-gravity waves and ionosphere. Transverse magnetic and electric field is observed. </a:t>
            </a:r>
            <a:endParaRPr kumimoji="0" lang="ru-RU" sz="2000" i="0" u="none" strike="noStrike" kern="0" cap="none" spc="0" normalizeH="0" baseline="0" noProof="0" dirty="0">
              <a:ln>
                <a:noFill/>
              </a:ln>
              <a:solidFill>
                <a:sysClr val="windowText" lastClr="000000"/>
              </a:solidFill>
              <a:effectLst/>
              <a:uLnTx/>
              <a:uFillTx/>
            </a:endParaRPr>
          </a:p>
        </p:txBody>
      </p:sp>
      <p:sp>
        <p:nvSpPr>
          <p:cNvPr id="10" name="Месяц 9">
            <a:extLst>
              <a:ext uri="{FF2B5EF4-FFF2-40B4-BE49-F238E27FC236}">
                <a16:creationId xmlns:a16="http://schemas.microsoft.com/office/drawing/2014/main" id="{E0E94D48-289C-4A1D-9E53-7CB3E73907E7}"/>
              </a:ext>
            </a:extLst>
          </p:cNvPr>
          <p:cNvSpPr/>
          <p:nvPr/>
        </p:nvSpPr>
        <p:spPr>
          <a:xfrm rot="7182628">
            <a:off x="2994674" y="4445270"/>
            <a:ext cx="332047" cy="116850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Месяц 10">
            <a:extLst>
              <a:ext uri="{FF2B5EF4-FFF2-40B4-BE49-F238E27FC236}">
                <a16:creationId xmlns:a16="http://schemas.microsoft.com/office/drawing/2014/main" id="{84C084F0-2A26-4B4C-A706-BFA297BF9E2B}"/>
              </a:ext>
            </a:extLst>
          </p:cNvPr>
          <p:cNvSpPr/>
          <p:nvPr/>
        </p:nvSpPr>
        <p:spPr>
          <a:xfrm rot="7370363">
            <a:off x="3287337" y="4373971"/>
            <a:ext cx="210296" cy="79267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a:extLst>
              <a:ext uri="{FF2B5EF4-FFF2-40B4-BE49-F238E27FC236}">
                <a16:creationId xmlns:a16="http://schemas.microsoft.com/office/drawing/2014/main" id="{C8306E2F-8044-4021-935A-E80521A07E51}"/>
              </a:ext>
            </a:extLst>
          </p:cNvPr>
          <p:cNvSpPr/>
          <p:nvPr/>
        </p:nvSpPr>
        <p:spPr>
          <a:xfrm rot="1650603">
            <a:off x="1123288" y="5050478"/>
            <a:ext cx="275009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C6EF1E8F-F501-4B4E-A9CE-4DE153C104B6}"/>
              </a:ext>
            </a:extLst>
          </p:cNvPr>
          <p:cNvSpPr/>
          <p:nvPr/>
        </p:nvSpPr>
        <p:spPr>
          <a:xfrm>
            <a:off x="6842739" y="2348606"/>
            <a:ext cx="1329661" cy="923330"/>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Field-align current</a:t>
            </a:r>
          </a:p>
          <a:p>
            <a:r>
              <a:rPr lang="en-US" dirty="0">
                <a:latin typeface="Times New Roman" panose="02020603050405020304" pitchFamily="18" charset="0"/>
                <a:ea typeface="Calibri" panose="020F0502020204030204" pitchFamily="34" charset="0"/>
              </a:rPr>
              <a:t>10</a:t>
            </a:r>
            <a:r>
              <a:rPr lang="ru-RU" baseline="30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baseline="30000" dirty="0">
                <a:latin typeface="Times New Roman" panose="02020603050405020304" pitchFamily="18" charset="0"/>
                <a:ea typeface="Calibri" panose="020F0502020204030204" pitchFamily="34" charset="0"/>
              </a:rPr>
              <a:t>8</a:t>
            </a:r>
            <a:r>
              <a:rPr lang="en-US" dirty="0">
                <a:latin typeface="Times New Roman" panose="02020603050405020304" pitchFamily="18" charset="0"/>
                <a:ea typeface="Calibri" panose="020F0502020204030204" pitchFamily="34" charset="0"/>
              </a:rPr>
              <a:t> A/m</a:t>
            </a:r>
            <a:r>
              <a:rPr lang="en-US" baseline="30000" dirty="0">
                <a:latin typeface="Times New Roman" panose="02020603050405020304" pitchFamily="18" charset="0"/>
                <a:ea typeface="Calibri" panose="020F0502020204030204" pitchFamily="34" charset="0"/>
              </a:rPr>
              <a:t>2</a:t>
            </a:r>
            <a:endParaRPr lang="ru-RU" dirty="0"/>
          </a:p>
        </p:txBody>
      </p:sp>
      <p:sp>
        <p:nvSpPr>
          <p:cNvPr id="15" name="Прямоугольник 14">
            <a:extLst>
              <a:ext uri="{FF2B5EF4-FFF2-40B4-BE49-F238E27FC236}">
                <a16:creationId xmlns:a16="http://schemas.microsoft.com/office/drawing/2014/main" id="{033EA789-EC44-48DE-9095-F7ECAC53C989}"/>
              </a:ext>
            </a:extLst>
          </p:cNvPr>
          <p:cNvSpPr/>
          <p:nvPr/>
        </p:nvSpPr>
        <p:spPr>
          <a:xfrm>
            <a:off x="6844153" y="3820065"/>
            <a:ext cx="1546922"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Magnetic field</a:t>
            </a:r>
          </a:p>
          <a:p>
            <a:r>
              <a:rPr lang="en-US" dirty="0">
                <a:latin typeface="Times New Roman" panose="02020603050405020304" pitchFamily="18" charset="0"/>
                <a:ea typeface="Calibri" panose="020F0502020204030204" pitchFamily="34" charset="0"/>
              </a:rPr>
              <a:t> 10 </a:t>
            </a:r>
            <a:r>
              <a:rPr lang="en-US" dirty="0" err="1">
                <a:latin typeface="Times New Roman" panose="02020603050405020304" pitchFamily="18" charset="0"/>
                <a:ea typeface="Calibri" panose="020F0502020204030204" pitchFamily="34" charset="0"/>
              </a:rPr>
              <a:t>nT</a:t>
            </a:r>
            <a:r>
              <a:rPr lang="en-US" dirty="0">
                <a:latin typeface="Times New Roman" panose="02020603050405020304" pitchFamily="18" charset="0"/>
                <a:ea typeface="Calibri" panose="020F0502020204030204" pitchFamily="34" charset="0"/>
              </a:rPr>
              <a:t> </a:t>
            </a:r>
            <a:endParaRPr lang="ru-RU" dirty="0"/>
          </a:p>
        </p:txBody>
      </p:sp>
      <p:sp>
        <p:nvSpPr>
          <p:cNvPr id="16" name="Прямоугольник 15">
            <a:extLst>
              <a:ext uri="{FF2B5EF4-FFF2-40B4-BE49-F238E27FC236}">
                <a16:creationId xmlns:a16="http://schemas.microsoft.com/office/drawing/2014/main" id="{028C29A6-28EF-407F-A8DD-94FC06FF4018}"/>
              </a:ext>
            </a:extLst>
          </p:cNvPr>
          <p:cNvSpPr/>
          <p:nvPr/>
        </p:nvSpPr>
        <p:spPr>
          <a:xfrm>
            <a:off x="6983560" y="5112610"/>
            <a:ext cx="1692896"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Electric field </a:t>
            </a:r>
          </a:p>
          <a:p>
            <a:r>
              <a:rPr lang="en-US" dirty="0">
                <a:latin typeface="Times New Roman" panose="02020603050405020304" pitchFamily="18" charset="0"/>
                <a:ea typeface="Calibri" panose="020F0502020204030204" pitchFamily="34" charset="0"/>
              </a:rPr>
              <a:t>10 mV/m </a:t>
            </a:r>
            <a:endParaRPr lang="ru-RU" dirty="0"/>
          </a:p>
        </p:txBody>
      </p:sp>
    </p:spTree>
    <p:extLst>
      <p:ext uri="{BB962C8B-B14F-4D97-AF65-F5344CB8AC3E}">
        <p14:creationId xmlns:p14="http://schemas.microsoft.com/office/powerpoint/2010/main" val="231805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4294967295"/>
          </p:nvPr>
        </p:nvSpPr>
        <p:spPr>
          <a:xfrm>
            <a:off x="714375" y="928688"/>
            <a:ext cx="7786688" cy="4732560"/>
          </a:xfrm>
        </p:spPr>
        <p:txBody>
          <a:bodyPr/>
          <a:lstStyle/>
          <a:p>
            <a:pPr algn="ctr" eaLnBrk="1" hangingPunct="1">
              <a:lnSpc>
                <a:spcPct val="80000"/>
              </a:lnSpc>
              <a:buFontTx/>
              <a:buNone/>
            </a:pPr>
            <a:r>
              <a:rPr lang="en-US" altLang="ru-RU" sz="2400" b="1" dirty="0">
                <a:solidFill>
                  <a:schemeClr val="accent2"/>
                </a:solidFill>
              </a:rPr>
              <a:t>Conclusion. </a:t>
            </a:r>
            <a:endParaRPr lang="en-US" altLang="ru-RU" sz="2400" dirty="0">
              <a:solidFill>
                <a:srgbClr val="222268"/>
              </a:solidFill>
              <a:latin typeface="Times New Roman" panose="02020603050405020304" pitchFamily="18" charset="0"/>
            </a:endParaRPr>
          </a:p>
          <a:p>
            <a:pPr eaLnBrk="1" hangingPunct="1">
              <a:lnSpc>
                <a:spcPct val="80000"/>
              </a:lnSpc>
              <a:buFontTx/>
              <a:buNone/>
            </a:pPr>
            <a:r>
              <a:rPr lang="en-US" altLang="ru-RU" sz="1800" dirty="0">
                <a:solidFill>
                  <a:schemeClr val="accent2">
                    <a:lumMod val="75000"/>
                  </a:schemeClr>
                </a:solidFill>
                <a:latin typeface="Times New Roman" panose="02020603050405020304" pitchFamily="18" charset="0"/>
              </a:rPr>
              <a:t>Experimental data and modeling show that </a:t>
            </a:r>
            <a:r>
              <a:rPr lang="en-US" altLang="ja-JP" sz="1800" dirty="0">
                <a:solidFill>
                  <a:schemeClr val="accent2">
                    <a:lumMod val="75000"/>
                  </a:schemeClr>
                </a:solidFill>
                <a:latin typeface="Times New Roman" panose="02020603050405020304" pitchFamily="18" charset="0"/>
                <a:ea typeface="ＭＳ Ｐゴシック" panose="020B0600070205080204" pitchFamily="34" charset="-128"/>
              </a:rPr>
              <a:t>the tsunami propagation is accompanied of magnetic field perturbation.</a:t>
            </a:r>
          </a:p>
          <a:p>
            <a:pPr eaLnBrk="1" hangingPunct="1">
              <a:lnSpc>
                <a:spcPct val="80000"/>
              </a:lnSpc>
              <a:buFontTx/>
              <a:buNone/>
            </a:pPr>
            <a:r>
              <a:rPr lang="en-US" altLang="ru-RU" sz="1800" dirty="0">
                <a:solidFill>
                  <a:schemeClr val="accent2">
                    <a:lumMod val="75000"/>
                  </a:schemeClr>
                </a:solidFill>
                <a:latin typeface="Times New Roman" panose="02020603050405020304" pitchFamily="18" charset="0"/>
              </a:rPr>
              <a:t>Displacement of sea surface in the tsunami wave is (0.1 – 1) m and magnetic field can reach </a:t>
            </a:r>
            <a:r>
              <a:rPr lang="en-US" altLang="ja-JP" sz="1800" dirty="0">
                <a:solidFill>
                  <a:schemeClr val="accent2">
                    <a:lumMod val="75000"/>
                  </a:schemeClr>
                </a:solidFill>
                <a:latin typeface="Times New Roman" panose="02020603050405020304" pitchFamily="18" charset="0"/>
                <a:ea typeface="ＭＳ Ｐゴシック" panose="020B0600070205080204" pitchFamily="34" charset="-128"/>
              </a:rPr>
              <a:t>a </a:t>
            </a:r>
            <a:r>
              <a:rPr lang="en-US" altLang="ru-RU" sz="1800" dirty="0">
                <a:solidFill>
                  <a:schemeClr val="accent2">
                    <a:lumMod val="75000"/>
                  </a:schemeClr>
                </a:solidFill>
                <a:latin typeface="Times New Roman" panose="02020603050405020304" pitchFamily="18" charset="0"/>
              </a:rPr>
              <a:t>value up to 1 </a:t>
            </a:r>
            <a:r>
              <a:rPr lang="en-US" altLang="ru-RU" sz="1800" dirty="0" err="1">
                <a:solidFill>
                  <a:schemeClr val="accent2">
                    <a:lumMod val="75000"/>
                  </a:schemeClr>
                </a:solidFill>
                <a:latin typeface="Times New Roman" panose="02020603050405020304" pitchFamily="18" charset="0"/>
              </a:rPr>
              <a:t>nT</a:t>
            </a:r>
            <a:r>
              <a:rPr lang="en-US" altLang="ru-RU" sz="1800" dirty="0">
                <a:solidFill>
                  <a:schemeClr val="accent2">
                    <a:lumMod val="75000"/>
                  </a:schemeClr>
                </a:solidFill>
                <a:latin typeface="Times New Roman" panose="02020603050405020304" pitchFamily="18" charset="0"/>
              </a:rPr>
              <a:t> on the sea.</a:t>
            </a:r>
          </a:p>
          <a:p>
            <a:pPr eaLnBrk="1" hangingPunct="1">
              <a:lnSpc>
                <a:spcPct val="80000"/>
              </a:lnSpc>
              <a:buFontTx/>
              <a:buNone/>
            </a:pPr>
            <a:r>
              <a:rPr lang="en-US" altLang="ru-RU" sz="1800" dirty="0">
                <a:solidFill>
                  <a:schemeClr val="accent2">
                    <a:lumMod val="75000"/>
                  </a:schemeClr>
                </a:solidFill>
                <a:latin typeface="Times New Roman" panose="02020603050405020304" pitchFamily="18" charset="0"/>
              </a:rPr>
              <a:t>Currently models are based on assumption that the source of magnetic field is electric current flowing in the sea.</a:t>
            </a:r>
          </a:p>
          <a:p>
            <a:pPr eaLnBrk="1" hangingPunct="1">
              <a:lnSpc>
                <a:spcPct val="80000"/>
              </a:lnSpc>
              <a:buFontTx/>
              <a:buNone/>
            </a:pP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Our model is based on assumption that the source of tsunami magnetic field is electric current flowing both in the sea and in the ionosphere. </a:t>
            </a:r>
          </a:p>
          <a:p>
            <a:pPr eaLnBrk="1" hangingPunct="1">
              <a:lnSpc>
                <a:spcPct val="80000"/>
              </a:lnSpc>
              <a:buFontTx/>
              <a:buNone/>
            </a:pP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Ionospheric electric current caused by AGW propagation in the ionosphere.</a:t>
            </a:r>
          </a:p>
          <a:p>
            <a:pPr eaLnBrk="1" hangingPunct="1">
              <a:lnSpc>
                <a:spcPct val="80000"/>
              </a:lnSpc>
              <a:buFontTx/>
              <a:buNone/>
            </a:pP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Displacement of the sea surface in tsunami wave</a:t>
            </a:r>
            <a:r>
              <a:rPr lang="en-US" sz="1800" dirty="0">
                <a:solidFill>
                  <a:srgbClr val="333399">
                    <a:lumMod val="75000"/>
                  </a:srgbClr>
                </a:solidFill>
                <a:latin typeface="Times New Roman" panose="02020603050405020304" pitchFamily="18" charset="0"/>
                <a:ea typeface="Calibri" panose="020F0502020204030204" pitchFamily="34" charset="0"/>
                <a:cs typeface="Times New Roman" panose="02020603050405020304" pitchFamily="18" charset="0"/>
              </a:rPr>
              <a:t> generates AGW </a:t>
            </a:r>
            <a:r>
              <a:rPr lang="en-US" sz="1800">
                <a:solidFill>
                  <a:srgbClr val="333399">
                    <a:lumMod val="75000"/>
                  </a:srgbClr>
                </a:solidFill>
                <a:latin typeface="Times New Roman" panose="02020603050405020304" pitchFamily="18" charset="0"/>
                <a:ea typeface="Calibri" panose="020F0502020204030204" pitchFamily="34" charset="0"/>
                <a:cs typeface="Times New Roman" panose="02020603050405020304" pitchFamily="18" charset="0"/>
              </a:rPr>
              <a:t>which is propagated </a:t>
            </a:r>
            <a:r>
              <a:rPr lang="en-US" sz="1800" dirty="0">
                <a:solidFill>
                  <a:srgbClr val="333399">
                    <a:lumMod val="75000"/>
                  </a:srgbClr>
                </a:solidFill>
                <a:latin typeface="Times New Roman" panose="02020603050405020304" pitchFamily="18" charset="0"/>
                <a:ea typeface="Calibri" panose="020F0502020204030204" pitchFamily="34" charset="0"/>
                <a:cs typeface="Times New Roman" panose="02020603050405020304" pitchFamily="18" charset="0"/>
              </a:rPr>
              <a:t>upward to the ionosphere. </a:t>
            </a: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eaLnBrk="1" hangingPunct="1">
              <a:lnSpc>
                <a:spcPct val="80000"/>
              </a:lnSpc>
              <a:buFontTx/>
              <a:buNone/>
            </a:pP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Ionospheric current closed up through the conjugate ionosphere by field-align current, which excites the transversal component of magnetic and electric field at altitudes of the upper ionosphere and magnetosphere. </a:t>
            </a:r>
          </a:p>
          <a:p>
            <a:pPr eaLnBrk="1" hangingPunct="1">
              <a:lnSpc>
                <a:spcPct val="80000"/>
              </a:lnSpc>
              <a:buFontTx/>
              <a:buNone/>
            </a:pP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The amplitude of magnetic and electric fields as well as the field-align current in the ionosphere can reach values of the order of 10 </a:t>
            </a:r>
            <a:r>
              <a:rPr lang="en-US" sz="1800"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nT</a:t>
            </a: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10 mV/m and 10</a:t>
            </a:r>
            <a:r>
              <a:rPr lang="ru-RU" sz="1800" baseline="30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baseline="30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A/m</a:t>
            </a:r>
            <a:r>
              <a:rPr lang="en-US" sz="1800" baseline="30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correspondingly. </a:t>
            </a:r>
          </a:p>
          <a:p>
            <a:pPr eaLnBrk="1" hangingPunct="1">
              <a:lnSpc>
                <a:spcPct val="80000"/>
              </a:lnSpc>
              <a:buFontTx/>
              <a:buNone/>
            </a:pPr>
            <a:r>
              <a:rPr lang="en-US"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We can conclude that these estimates have shown a possibility for monitoring of tsunami wave by electromagnetic satellite techniques. </a:t>
            </a:r>
            <a:endParaRPr lang="ru-RU" sz="1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723" name="Rectangle 4"/>
          <p:cNvSpPr>
            <a:spLocks noChangeArrowheads="1"/>
          </p:cNvSpPr>
          <p:nvPr/>
        </p:nvSpPr>
        <p:spPr bwMode="auto">
          <a:xfrm>
            <a:off x="0" y="3032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30724" name="Rectangle 6"/>
          <p:cNvSpPr>
            <a:spLocks noChangeArrowheads="1"/>
          </p:cNvSpPr>
          <p:nvPr/>
        </p:nvSpPr>
        <p:spPr bwMode="auto">
          <a:xfrm>
            <a:off x="0" y="2994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30725" name="Rectangle 8"/>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ja-JP" altLang="en-US">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07256" y="192598"/>
            <a:ext cx="7329488" cy="428625"/>
          </a:xfrm>
        </p:spPr>
        <p:txBody>
          <a:bodyPr/>
          <a:lstStyle/>
          <a:p>
            <a:pPr eaLnBrk="1" hangingPunct="1"/>
            <a:r>
              <a:rPr lang="en-US" altLang="ru-RU" sz="2000" b="1" dirty="0">
                <a:solidFill>
                  <a:srgbClr val="222268"/>
                </a:solidFill>
              </a:rPr>
              <a:t>Example of experimental results</a:t>
            </a:r>
            <a:endParaRPr lang="ru-RU" altLang="ja-JP" sz="2000" b="1" dirty="0">
              <a:solidFill>
                <a:srgbClr val="222268"/>
              </a:solidFill>
            </a:endParaRPr>
          </a:p>
        </p:txBody>
      </p:sp>
      <p:pic>
        <p:nvPicPr>
          <p:cNvPr id="2" name="Рисунок 1">
            <a:extLst>
              <a:ext uri="{FF2B5EF4-FFF2-40B4-BE49-F238E27FC236}">
                <a16:creationId xmlns:a16="http://schemas.microsoft.com/office/drawing/2014/main" id="{5F8D8855-638A-440B-BC71-B84AC7C2675A}"/>
              </a:ext>
            </a:extLst>
          </p:cNvPr>
          <p:cNvPicPr>
            <a:picLocks noChangeAspect="1"/>
          </p:cNvPicPr>
          <p:nvPr/>
        </p:nvPicPr>
        <p:blipFill>
          <a:blip r:embed="rId2"/>
          <a:stretch>
            <a:fillRect/>
          </a:stretch>
        </p:blipFill>
        <p:spPr>
          <a:xfrm>
            <a:off x="683568" y="646923"/>
            <a:ext cx="3312368" cy="3358141"/>
          </a:xfrm>
          <a:prstGeom prst="rect">
            <a:avLst/>
          </a:prstGeom>
        </p:spPr>
      </p:pic>
      <p:pic>
        <p:nvPicPr>
          <p:cNvPr id="3" name="Рисунок 2">
            <a:extLst>
              <a:ext uri="{FF2B5EF4-FFF2-40B4-BE49-F238E27FC236}">
                <a16:creationId xmlns:a16="http://schemas.microsoft.com/office/drawing/2014/main" id="{088F8C55-1B84-4503-B4C7-2DFC4639D0F6}"/>
              </a:ext>
            </a:extLst>
          </p:cNvPr>
          <p:cNvPicPr>
            <a:picLocks noChangeAspect="1"/>
          </p:cNvPicPr>
          <p:nvPr/>
        </p:nvPicPr>
        <p:blipFill>
          <a:blip r:embed="rId3"/>
          <a:stretch>
            <a:fillRect/>
          </a:stretch>
        </p:blipFill>
        <p:spPr>
          <a:xfrm>
            <a:off x="395536" y="4149080"/>
            <a:ext cx="4968475" cy="2147924"/>
          </a:xfrm>
          <a:prstGeom prst="rect">
            <a:avLst/>
          </a:prstGeom>
        </p:spPr>
      </p:pic>
      <p:sp>
        <p:nvSpPr>
          <p:cNvPr id="4" name="Прямоугольник 3">
            <a:extLst>
              <a:ext uri="{FF2B5EF4-FFF2-40B4-BE49-F238E27FC236}">
                <a16:creationId xmlns:a16="http://schemas.microsoft.com/office/drawing/2014/main" id="{536001E1-ACF1-433E-9451-84E7CB6E9DE2}"/>
              </a:ext>
            </a:extLst>
          </p:cNvPr>
          <p:cNvSpPr/>
          <p:nvPr/>
        </p:nvSpPr>
        <p:spPr>
          <a:xfrm>
            <a:off x="4854551" y="596713"/>
            <a:ext cx="3744423" cy="417422"/>
          </a:xfrm>
          <a:prstGeom prst="rect">
            <a:avLst/>
          </a:prstGeom>
        </p:spPr>
        <p:txBody>
          <a:bodyPr wrap="none">
            <a:spAutoFit/>
          </a:bodyPr>
          <a:lstStyle/>
          <a:p>
            <a:pPr algn="just">
              <a:lnSpc>
                <a:spcPct val="150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H. Sugioka et al., S</a:t>
            </a: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cientific reports, 2014</a:t>
            </a:r>
            <a:endParaRPr lang="ru-RU" sz="1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5910EF8C-959D-4121-B98D-F6E68D3E7B68}"/>
              </a:ext>
            </a:extLst>
          </p:cNvPr>
          <p:cNvSpPr/>
          <p:nvPr/>
        </p:nvSpPr>
        <p:spPr>
          <a:xfrm>
            <a:off x="5756176" y="4021251"/>
            <a:ext cx="3203848" cy="2308324"/>
          </a:xfrm>
          <a:prstGeom prst="rect">
            <a:avLst/>
          </a:prstGeom>
        </p:spPr>
        <p:txBody>
          <a:bodyPr wrap="square">
            <a:spAutoFit/>
          </a:bodyPr>
          <a:lstStyle/>
          <a:p>
            <a:pPr>
              <a:spcAft>
                <a:spcPts val="0"/>
              </a:spcAft>
            </a:pPr>
            <a:r>
              <a:rPr lang="en-US" sz="1600" dirty="0">
                <a:latin typeface="Times New Roman" panose="02020603050405020304" pitchFamily="18" charset="0"/>
                <a:cs typeface="Times New Roman" panose="02020603050405020304" pitchFamily="18" charset="0"/>
              </a:rPr>
              <a:t>Observed vertical magnetic field perturbations (black) and sea bottom pressures (red) induced by the tsunami at a depth of 4800 m at Site 8 of the seafloor array network.</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magnetic field perturbation and the seafloor pressure change associated with the tsunami were 0.5 </a:t>
            </a:r>
            <a:r>
              <a:rPr lang="en-US" sz="1600" dirty="0" err="1">
                <a:latin typeface="Times New Roman" panose="02020603050405020304" pitchFamily="18" charset="0"/>
                <a:cs typeface="Times New Roman" panose="02020603050405020304" pitchFamily="18" charset="0"/>
              </a:rPr>
              <a:t>nT</a:t>
            </a:r>
            <a:r>
              <a:rPr lang="en-US" sz="1600" dirty="0">
                <a:latin typeface="Times New Roman" panose="02020603050405020304" pitchFamily="18" charset="0"/>
                <a:cs typeface="Times New Roman" panose="02020603050405020304" pitchFamily="18" charset="0"/>
              </a:rPr>
              <a:t> and 1200 Pa respectively.</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E06DEF37-0ED9-4FB5-BFA1-254316ADA675}"/>
              </a:ext>
            </a:extLst>
          </p:cNvPr>
          <p:cNvSpPr/>
          <p:nvPr/>
        </p:nvSpPr>
        <p:spPr>
          <a:xfrm>
            <a:off x="4503114" y="1243300"/>
            <a:ext cx="3995936" cy="2554545"/>
          </a:xfrm>
          <a:prstGeom prst="rect">
            <a:avLst/>
          </a:prstGeom>
        </p:spPr>
        <p:txBody>
          <a:bodyPr wrap="square">
            <a:spAutoFit/>
          </a:bodyPr>
          <a:lstStyle/>
          <a:p>
            <a:pPr algn="just">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Tsunami wave fronts associated with the Chilean earthquake (06:34 on 27 February, 2010) inferred from arrival times at the seafloor magnetometer array network.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White lines and white arrows show the estimated positions of the tsunami wave front and the tsunami propagation vectors, respectively. Red arrows show the propagation vectors inferred from the electromagnetic data.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BD0FA2C-961D-413E-928C-B3AA3E800FB5}"/>
              </a:ext>
            </a:extLst>
          </p:cNvPr>
          <p:cNvPicPr>
            <a:picLocks noChangeAspect="1"/>
          </p:cNvPicPr>
          <p:nvPr/>
        </p:nvPicPr>
        <p:blipFill>
          <a:blip r:embed="rId2"/>
          <a:stretch>
            <a:fillRect/>
          </a:stretch>
        </p:blipFill>
        <p:spPr>
          <a:xfrm>
            <a:off x="843985" y="1316905"/>
            <a:ext cx="3012295" cy="2154713"/>
          </a:xfrm>
          <a:prstGeom prst="rect">
            <a:avLst/>
          </a:prstGeom>
        </p:spPr>
      </p:pic>
      <p:pic>
        <p:nvPicPr>
          <p:cNvPr id="4" name="Рисунок 3">
            <a:extLst>
              <a:ext uri="{FF2B5EF4-FFF2-40B4-BE49-F238E27FC236}">
                <a16:creationId xmlns:a16="http://schemas.microsoft.com/office/drawing/2014/main" id="{47D5C2D1-3B3B-4649-9F02-C69A69BF47F5}"/>
              </a:ext>
            </a:extLst>
          </p:cNvPr>
          <p:cNvPicPr>
            <a:picLocks noChangeAspect="1"/>
          </p:cNvPicPr>
          <p:nvPr/>
        </p:nvPicPr>
        <p:blipFill>
          <a:blip r:embed="rId3"/>
          <a:stretch>
            <a:fillRect/>
          </a:stretch>
        </p:blipFill>
        <p:spPr>
          <a:xfrm>
            <a:off x="4549316" y="1232309"/>
            <a:ext cx="2915984" cy="2212717"/>
          </a:xfrm>
          <a:prstGeom prst="rect">
            <a:avLst/>
          </a:prstGeom>
        </p:spPr>
      </p:pic>
      <p:pic>
        <p:nvPicPr>
          <p:cNvPr id="5" name="Рисунок 4">
            <a:extLst>
              <a:ext uri="{FF2B5EF4-FFF2-40B4-BE49-F238E27FC236}">
                <a16:creationId xmlns:a16="http://schemas.microsoft.com/office/drawing/2014/main" id="{F5302A67-8E40-43D2-901D-1E6A3F5D445F}"/>
              </a:ext>
            </a:extLst>
          </p:cNvPr>
          <p:cNvPicPr>
            <a:picLocks noChangeAspect="1"/>
          </p:cNvPicPr>
          <p:nvPr/>
        </p:nvPicPr>
        <p:blipFill>
          <a:blip r:embed="rId4"/>
          <a:stretch>
            <a:fillRect/>
          </a:stretch>
        </p:blipFill>
        <p:spPr>
          <a:xfrm>
            <a:off x="843985" y="3933055"/>
            <a:ext cx="3012295" cy="2541047"/>
          </a:xfrm>
          <a:prstGeom prst="rect">
            <a:avLst/>
          </a:prstGeom>
        </p:spPr>
      </p:pic>
      <p:sp>
        <p:nvSpPr>
          <p:cNvPr id="6" name="Прямоугольник 5">
            <a:extLst>
              <a:ext uri="{FF2B5EF4-FFF2-40B4-BE49-F238E27FC236}">
                <a16:creationId xmlns:a16="http://schemas.microsoft.com/office/drawing/2014/main" id="{F1BAB828-9FF9-4E8D-93BE-DC0EA1242FAC}"/>
              </a:ext>
            </a:extLst>
          </p:cNvPr>
          <p:cNvSpPr/>
          <p:nvPr/>
        </p:nvSpPr>
        <p:spPr>
          <a:xfrm>
            <a:off x="1043608" y="737336"/>
            <a:ext cx="3731663" cy="376834"/>
          </a:xfrm>
          <a:prstGeom prst="rect">
            <a:avLst/>
          </a:prstGeom>
        </p:spPr>
        <p:txBody>
          <a:bodyPr wrap="none">
            <a:spAutoFit/>
          </a:bodyPr>
          <a:lstStyle/>
          <a:p>
            <a:pPr>
              <a:lnSpc>
                <a:spcPct val="150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Tatehata</a:t>
            </a:r>
            <a:r>
              <a:rPr lang="en-US" sz="1400" b="1" dirty="0">
                <a:latin typeface="Times New Roman" panose="02020603050405020304" pitchFamily="18" charset="0"/>
                <a:ea typeface="Calibri" panose="020F0502020204030204" pitchFamily="34" charset="0"/>
                <a:cs typeface="Times New Roman" panose="02020603050405020304" pitchFamily="18" charset="0"/>
              </a:rPr>
              <a:t> et al. Earth, Planets and Space, 2015.</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237BCFF3-6A03-4DCA-BDEA-39116E84DD52}"/>
              </a:ext>
            </a:extLst>
          </p:cNvPr>
          <p:cNvSpPr/>
          <p:nvPr/>
        </p:nvSpPr>
        <p:spPr>
          <a:xfrm>
            <a:off x="1043608" y="21946"/>
            <a:ext cx="7542511" cy="646331"/>
          </a:xfrm>
          <a:prstGeom prst="rect">
            <a:avLst/>
          </a:prstGeom>
        </p:spPr>
        <p:txBody>
          <a:bodyPr wrap="square">
            <a:spAutoFit/>
          </a:bodyPr>
          <a:lstStyle/>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Tsunami-induced magnetic fields detected at </a:t>
            </a:r>
            <a:r>
              <a:rPr lang="en-US" dirty="0" err="1">
                <a:latin typeface="Times New Roman" panose="02020603050405020304" pitchFamily="18" charset="0"/>
                <a:ea typeface="Calibri" panose="020F0502020204030204" pitchFamily="34" charset="0"/>
                <a:cs typeface="Times New Roman" panose="02020603050405020304" pitchFamily="18" charset="0"/>
              </a:rPr>
              <a:t>Chichijima</a:t>
            </a:r>
            <a:r>
              <a:rPr lang="en-US" dirty="0">
                <a:latin typeface="Times New Roman" panose="02020603050405020304" pitchFamily="18" charset="0"/>
                <a:ea typeface="Calibri" panose="020F0502020204030204" pitchFamily="34" charset="0"/>
                <a:cs typeface="Times New Roman" panose="02020603050405020304" pitchFamily="18" charset="0"/>
              </a:rPr>
              <a:t> Island before the arrival of </a:t>
            </a:r>
            <a:r>
              <a:rPr lang="ru-RU" dirty="0" err="1">
                <a:latin typeface="Times New Roman" panose="02020603050405020304" pitchFamily="18" charset="0"/>
                <a:ea typeface="Calibri" panose="020F0502020204030204" pitchFamily="34" charset="0"/>
                <a:cs typeface="Times New Roman" panose="02020603050405020304" pitchFamily="18" charset="0"/>
              </a:rPr>
              <a:t>the</a:t>
            </a:r>
            <a:r>
              <a:rPr lang="ru-RU" dirty="0">
                <a:latin typeface="Times New Roman" panose="02020603050405020304" pitchFamily="18" charset="0"/>
                <a:ea typeface="Calibri" panose="020F0502020204030204" pitchFamily="34" charset="0"/>
                <a:cs typeface="Times New Roman" panose="02020603050405020304" pitchFamily="18" charset="0"/>
              </a:rPr>
              <a:t> 2011 </a:t>
            </a:r>
            <a:r>
              <a:rPr lang="ru-RU" dirty="0" err="1">
                <a:latin typeface="Times New Roman" panose="02020603050405020304" pitchFamily="18" charset="0"/>
                <a:ea typeface="Calibri" panose="020F0502020204030204" pitchFamily="34" charset="0"/>
                <a:cs typeface="Times New Roman" panose="02020603050405020304" pitchFamily="18" charset="0"/>
              </a:rPr>
              <a:t>Tohoku</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earthquake</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tsunami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DE81EE1F-3A29-4397-9EE8-60B740E27633}"/>
              </a:ext>
            </a:extLst>
          </p:cNvPr>
          <p:cNvSpPr/>
          <p:nvPr/>
        </p:nvSpPr>
        <p:spPr>
          <a:xfrm>
            <a:off x="4427984" y="3789040"/>
            <a:ext cx="4572000" cy="1169551"/>
          </a:xfrm>
          <a:prstGeom prst="rect">
            <a:avLst/>
          </a:prstGeom>
        </p:spPr>
        <p:txBody>
          <a:bodyPr>
            <a:spAutoFit/>
          </a:bodyPr>
          <a:lstStyle/>
          <a:p>
            <a:pPr>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Magnetic field observations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Kanoya</a:t>
            </a:r>
            <a:r>
              <a:rPr lang="en-US" sz="1400" dirty="0">
                <a:latin typeface="Times New Roman" panose="02020603050405020304" pitchFamily="18" charset="0"/>
                <a:ea typeface="Calibri" panose="020F0502020204030204" pitchFamily="34" charset="0"/>
                <a:cs typeface="Times New Roman" panose="02020603050405020304" pitchFamily="18" charset="0"/>
              </a:rPr>
              <a:t> (KNY) and b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Chichijima</a:t>
            </a:r>
            <a:r>
              <a:rPr lang="en-US" sz="1400" dirty="0">
                <a:latin typeface="Times New Roman" panose="02020603050405020304" pitchFamily="18" charset="0"/>
                <a:ea typeface="Calibri" panose="020F0502020204030204" pitchFamily="34" charset="0"/>
                <a:cs typeface="Times New Roman" panose="02020603050405020304" pitchFamily="18" charset="0"/>
              </a:rPr>
              <a:t> (CBI). The blue line is the horizontal component H and the red line is the vertical component Z. The red arrow indicates the arrival of the anomalous signal associated with the tsunami</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CA34E170-AB12-4B9B-966B-3C79ACC9AA57}"/>
              </a:ext>
            </a:extLst>
          </p:cNvPr>
          <p:cNvSpPr/>
          <p:nvPr/>
        </p:nvSpPr>
        <p:spPr>
          <a:xfrm>
            <a:off x="4427984" y="5519995"/>
            <a:ext cx="4572000" cy="954107"/>
          </a:xfrm>
          <a:prstGeom prst="rect">
            <a:avLst/>
          </a:prstGeom>
        </p:spPr>
        <p:txBody>
          <a:bodyPr>
            <a:spAutoFit/>
          </a:bodyPr>
          <a:lstStyle/>
          <a:p>
            <a:pPr>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Tide gauge record and b Z record observed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Chichijima</a:t>
            </a:r>
            <a:r>
              <a:rPr lang="en-US" sz="1400" dirty="0">
                <a:latin typeface="Times New Roman" panose="02020603050405020304" pitchFamily="18" charset="0"/>
                <a:ea typeface="Calibri" panose="020F0502020204030204" pitchFamily="34" charset="0"/>
                <a:cs typeface="Times New Roman" panose="02020603050405020304" pitchFamily="18" charset="0"/>
              </a:rPr>
              <a:t> Island on 11 March 2011 (UTC). Triangles indicate the arrivals of the tsunami and the magnetic signal; peaks are indicated by small circles</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03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1"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2"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3"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4"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4" name="Rectangle 21"/>
          <p:cNvSpPr>
            <a:spLocks noChangeArrowheads="1"/>
          </p:cNvSpPr>
          <p:nvPr/>
        </p:nvSpPr>
        <p:spPr bwMode="auto">
          <a:xfrm>
            <a:off x="1354727" y="426807"/>
            <a:ext cx="5581823" cy="646331"/>
          </a:xfrm>
          <a:prstGeom prst="rect">
            <a:avLst/>
          </a:prstGeom>
          <a:noFill/>
          <a:ln w="952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Electromagnetic field equations.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036"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9"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1"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2"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3"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5"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6"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7" name="Прямоугольник 34"/>
          <p:cNvSpPr>
            <a:spLocks noChangeArrowheads="1"/>
          </p:cNvSpPr>
          <p:nvPr/>
        </p:nvSpPr>
        <p:spPr bwMode="auto">
          <a:xfrm>
            <a:off x="996565" y="3352763"/>
            <a:ext cx="7391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800"/>
              </a:spcAft>
            </a:pPr>
            <a:r>
              <a:rPr lang="en-GB"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Since the skin layer in the both sea and ionosphere is much greater than their transversal scale one can replace field equations by the relevant boundary conditions at the two layers with integral conductivities. </a:t>
            </a:r>
            <a:endParaRPr lang="ru-RU"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DA62A485-65E0-46D4-AF1F-1D3D48BD5623}"/>
              </a:ext>
            </a:extLst>
          </p:cNvPr>
          <p:cNvSpPr>
            <a:spLocks noChangeArrowheads="1"/>
          </p:cNvSpPr>
          <p:nvPr/>
        </p:nvSpPr>
        <p:spPr bwMode="auto">
          <a:xfrm flipV="1">
            <a:off x="1115616" y="1556791"/>
            <a:ext cx="10097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id="{ECB65424-73F3-4243-B396-F679D51D0F73}"/>
              </a:ext>
            </a:extLst>
          </p:cNvPr>
          <p:cNvGraphicFramePr>
            <a:graphicFrameLocks noChangeAspect="1"/>
          </p:cNvGraphicFramePr>
          <p:nvPr>
            <p:extLst>
              <p:ext uri="{D42A27DB-BD31-4B8C-83A1-F6EECF244321}">
                <p14:modId xmlns:p14="http://schemas.microsoft.com/office/powerpoint/2010/main" val="2641114872"/>
              </p:ext>
            </p:extLst>
          </p:nvPr>
        </p:nvGraphicFramePr>
        <p:xfrm>
          <a:off x="2054060" y="817168"/>
          <a:ext cx="4453172" cy="700499"/>
        </p:xfrm>
        <a:graphic>
          <a:graphicData uri="http://schemas.openxmlformats.org/presentationml/2006/ole">
            <mc:AlternateContent xmlns:mc="http://schemas.openxmlformats.org/markup-compatibility/2006">
              <mc:Choice xmlns:v="urn:schemas-microsoft-com:vml" Requires="v">
                <p:oleObj spid="_x0000_s11324" name="Equation" r:id="rId3" imgW="2527300" imgH="393700" progId="Equation.DSMT4">
                  <p:embed/>
                </p:oleObj>
              </mc:Choice>
              <mc:Fallback>
                <p:oleObj name="Equation" r:id="rId3" imgW="25273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060" y="817168"/>
                        <a:ext cx="4453172" cy="700499"/>
                      </a:xfrm>
                      <a:prstGeom prst="rect">
                        <a:avLst/>
                      </a:prstGeom>
                      <a:noFill/>
                    </p:spPr>
                  </p:pic>
                </p:oleObj>
              </mc:Fallback>
            </mc:AlternateContent>
          </a:graphicData>
        </a:graphic>
      </p:graphicFrame>
      <p:pic>
        <p:nvPicPr>
          <p:cNvPr id="4" name="Рисунок 3">
            <a:extLst>
              <a:ext uri="{FF2B5EF4-FFF2-40B4-BE49-F238E27FC236}">
                <a16:creationId xmlns:a16="http://schemas.microsoft.com/office/drawing/2014/main" id="{6AB452A2-BC34-4273-8F0B-C3B52D7B2580}"/>
              </a:ext>
            </a:extLst>
          </p:cNvPr>
          <p:cNvPicPr>
            <a:picLocks noChangeAspect="1"/>
          </p:cNvPicPr>
          <p:nvPr/>
        </p:nvPicPr>
        <p:blipFill>
          <a:blip r:embed="rId5"/>
          <a:stretch>
            <a:fillRect/>
          </a:stretch>
        </p:blipFill>
        <p:spPr>
          <a:xfrm>
            <a:off x="4788024" y="1688705"/>
            <a:ext cx="2063255" cy="438645"/>
          </a:xfrm>
          <a:prstGeom prst="rect">
            <a:avLst/>
          </a:prstGeom>
        </p:spPr>
      </p:pic>
      <p:sp>
        <p:nvSpPr>
          <p:cNvPr id="5" name="Rectangle 4">
            <a:extLst>
              <a:ext uri="{FF2B5EF4-FFF2-40B4-BE49-F238E27FC236}">
                <a16:creationId xmlns:a16="http://schemas.microsoft.com/office/drawing/2014/main" id="{C6ABA24C-A508-4243-9B76-2D44E4BB942A}"/>
              </a:ext>
            </a:extLst>
          </p:cNvPr>
          <p:cNvSpPr>
            <a:spLocks noChangeArrowheads="1"/>
          </p:cNvSpPr>
          <p:nvPr/>
        </p:nvSpPr>
        <p:spPr bwMode="auto">
          <a:xfrm>
            <a:off x="539551" y="2792607"/>
            <a:ext cx="99464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id="{466C8C59-1AE5-47F7-B489-C65FBAB610AE}"/>
              </a:ext>
            </a:extLst>
          </p:cNvPr>
          <p:cNvGraphicFramePr>
            <a:graphicFrameLocks noChangeAspect="1"/>
          </p:cNvGraphicFramePr>
          <p:nvPr>
            <p:extLst>
              <p:ext uri="{D42A27DB-BD31-4B8C-83A1-F6EECF244321}">
                <p14:modId xmlns:p14="http://schemas.microsoft.com/office/powerpoint/2010/main" val="3510716385"/>
              </p:ext>
            </p:extLst>
          </p:nvPr>
        </p:nvGraphicFramePr>
        <p:xfrm>
          <a:off x="4477152" y="2178706"/>
          <a:ext cx="3742043" cy="1009544"/>
        </p:xfrm>
        <a:graphic>
          <a:graphicData uri="http://schemas.openxmlformats.org/presentationml/2006/ole">
            <mc:AlternateContent xmlns:mc="http://schemas.openxmlformats.org/markup-compatibility/2006">
              <mc:Choice xmlns:v="urn:schemas-microsoft-com:vml" Requires="v">
                <p:oleObj spid="_x0000_s11325" name="Equation" r:id="rId6" imgW="2641600" imgH="711200" progId="Equation.DSMT4">
                  <p:embed/>
                </p:oleObj>
              </mc:Choice>
              <mc:Fallback>
                <p:oleObj name="Equation" r:id="rId6" imgW="2641600" imgH="711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7152" y="2178706"/>
                        <a:ext cx="3742043" cy="1009544"/>
                      </a:xfrm>
                      <a:prstGeom prst="rect">
                        <a:avLst/>
                      </a:prstGeom>
                      <a:noFill/>
                    </p:spPr>
                  </p:pic>
                </p:oleObj>
              </mc:Fallback>
            </mc:AlternateContent>
          </a:graphicData>
        </a:graphic>
      </p:graphicFrame>
      <p:sp>
        <p:nvSpPr>
          <p:cNvPr id="7" name="Rectangle 8">
            <a:extLst>
              <a:ext uri="{FF2B5EF4-FFF2-40B4-BE49-F238E27FC236}">
                <a16:creationId xmlns:a16="http://schemas.microsoft.com/office/drawing/2014/main" id="{AD87B11A-1E8C-4790-B2D1-F19595889D62}"/>
              </a:ext>
            </a:extLst>
          </p:cNvPr>
          <p:cNvSpPr>
            <a:spLocks noChangeArrowheads="1"/>
          </p:cNvSpPr>
          <p:nvPr/>
        </p:nvSpPr>
        <p:spPr bwMode="auto">
          <a:xfrm>
            <a:off x="899592" y="4941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a:extLst>
              <a:ext uri="{FF2B5EF4-FFF2-40B4-BE49-F238E27FC236}">
                <a16:creationId xmlns:a16="http://schemas.microsoft.com/office/drawing/2014/main" id="{826016C2-F816-45BA-ADC7-A8DADC77EE30}"/>
              </a:ext>
            </a:extLst>
          </p:cNvPr>
          <p:cNvGraphicFramePr>
            <a:graphicFrameLocks noChangeAspect="1"/>
          </p:cNvGraphicFramePr>
          <p:nvPr>
            <p:extLst>
              <p:ext uri="{D42A27DB-BD31-4B8C-83A1-F6EECF244321}">
                <p14:modId xmlns:p14="http://schemas.microsoft.com/office/powerpoint/2010/main" val="2408445110"/>
              </p:ext>
            </p:extLst>
          </p:nvPr>
        </p:nvGraphicFramePr>
        <p:xfrm>
          <a:off x="1377118" y="4509120"/>
          <a:ext cx="6389763" cy="2016187"/>
        </p:xfrm>
        <a:graphic>
          <a:graphicData uri="http://schemas.openxmlformats.org/presentationml/2006/ole">
            <mc:AlternateContent xmlns:mc="http://schemas.openxmlformats.org/markup-compatibility/2006">
              <mc:Choice xmlns:v="urn:schemas-microsoft-com:vml" Requires="v">
                <p:oleObj spid="_x0000_s11326" name="Equation" r:id="rId8" imgW="3911600" imgH="1244600" progId="Equation.DSMT4">
                  <p:embed/>
                </p:oleObj>
              </mc:Choice>
              <mc:Fallback>
                <p:oleObj name="Equation" r:id="rId8" imgW="3911600" imgH="12446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7118" y="4509120"/>
                        <a:ext cx="6389763" cy="2016187"/>
                      </a:xfrm>
                      <a:prstGeom prst="rect">
                        <a:avLst/>
                      </a:prstGeom>
                      <a:noFill/>
                    </p:spPr>
                  </p:pic>
                </p:oleObj>
              </mc:Fallback>
            </mc:AlternateContent>
          </a:graphicData>
        </a:graphic>
      </p:graphicFrame>
      <p:sp>
        <p:nvSpPr>
          <p:cNvPr id="27" name="Прямоугольник 34">
            <a:extLst>
              <a:ext uri="{FF2B5EF4-FFF2-40B4-BE49-F238E27FC236}">
                <a16:creationId xmlns:a16="http://schemas.microsoft.com/office/drawing/2014/main" id="{18EFF162-74CF-4C1A-8CDA-3A8AE48C78B1}"/>
              </a:ext>
            </a:extLst>
          </p:cNvPr>
          <p:cNvSpPr>
            <a:spLocks noChangeArrowheads="1"/>
          </p:cNvSpPr>
          <p:nvPr/>
        </p:nvSpPr>
        <p:spPr bwMode="auto">
          <a:xfrm>
            <a:off x="2172091" y="1730922"/>
            <a:ext cx="25202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defRPr/>
            </a:pPr>
            <a:r>
              <a:rPr lang="en-US" altLang="ru-RU" sz="1600" dirty="0">
                <a:solidFill>
                  <a:srgbClr val="262673"/>
                </a:solidFill>
              </a:rPr>
              <a:t>Ohm's law</a:t>
            </a:r>
            <a:r>
              <a:rPr lang="ru-RU" altLang="ru-RU" sz="1600" dirty="0">
                <a:solidFill>
                  <a:srgbClr val="262673"/>
                </a:solidFill>
              </a:rPr>
              <a:t> </a:t>
            </a:r>
            <a:r>
              <a:rPr lang="en-US" altLang="ru-RU" sz="1600" dirty="0">
                <a:solidFill>
                  <a:srgbClr val="262673"/>
                </a:solidFill>
              </a:rPr>
              <a:t>in the sea</a:t>
            </a:r>
            <a:r>
              <a:rPr kumimoji="0" lang="en-US" altLang="ru-RU" sz="1600" b="0" i="0" u="none" strike="noStrike" kern="1200" cap="none" spc="0" normalizeH="0" baseline="0" noProof="0" dirty="0">
                <a:ln>
                  <a:noFill/>
                </a:ln>
                <a:solidFill>
                  <a:srgbClr val="262673"/>
                </a:solidFill>
                <a:effectLst/>
                <a:uLnTx/>
                <a:uFillTx/>
                <a:latin typeface="Arial" panose="020B0604020202020204" pitchFamily="34" charset="0"/>
                <a:ea typeface="+mn-ea"/>
                <a:cs typeface="+mn-cs"/>
              </a:rPr>
              <a:t>: </a:t>
            </a:r>
            <a:endParaRPr kumimoji="0" lang="ru-RU" altLang="ja-JP" sz="1600" b="0" i="0" u="none" strike="noStrike" kern="1200" cap="none" spc="0" normalizeH="0" baseline="0" noProof="0" dirty="0">
              <a:ln>
                <a:noFill/>
              </a:ln>
              <a:solidFill>
                <a:srgbClr val="262673"/>
              </a:solidFill>
              <a:effectLst/>
              <a:uLnTx/>
              <a:uFillTx/>
              <a:latin typeface="Arial" panose="020B0604020202020204" pitchFamily="34" charset="0"/>
              <a:ea typeface="+mn-ea"/>
              <a:cs typeface="+mn-cs"/>
            </a:endParaRPr>
          </a:p>
        </p:txBody>
      </p:sp>
      <p:sp>
        <p:nvSpPr>
          <p:cNvPr id="28" name="Прямоугольник 34">
            <a:extLst>
              <a:ext uri="{FF2B5EF4-FFF2-40B4-BE49-F238E27FC236}">
                <a16:creationId xmlns:a16="http://schemas.microsoft.com/office/drawing/2014/main" id="{9C999622-CC8B-453E-A0F8-65B55E83B8B5}"/>
              </a:ext>
            </a:extLst>
          </p:cNvPr>
          <p:cNvSpPr>
            <a:spLocks noChangeArrowheads="1"/>
          </p:cNvSpPr>
          <p:nvPr/>
        </p:nvSpPr>
        <p:spPr bwMode="auto">
          <a:xfrm>
            <a:off x="2292348" y="2582161"/>
            <a:ext cx="1960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defRPr/>
            </a:pPr>
            <a:r>
              <a:rPr lang="en-US" altLang="ru-RU" sz="1600" dirty="0">
                <a:solidFill>
                  <a:srgbClr val="262673"/>
                </a:solidFill>
              </a:rPr>
              <a:t>in the ionosphere</a:t>
            </a:r>
            <a:r>
              <a:rPr kumimoji="0" lang="en-US" altLang="ru-RU" sz="1600" b="0" i="0" u="none" strike="noStrike" kern="1200" cap="none" spc="0" normalizeH="0" baseline="0" noProof="0" dirty="0">
                <a:ln>
                  <a:noFill/>
                </a:ln>
                <a:solidFill>
                  <a:srgbClr val="262673"/>
                </a:solidFill>
                <a:effectLst/>
                <a:uLnTx/>
                <a:uFillTx/>
                <a:latin typeface="Arial" panose="020B0604020202020204" pitchFamily="34" charset="0"/>
                <a:ea typeface="+mn-ea"/>
                <a:cs typeface="+mn-cs"/>
              </a:rPr>
              <a:t>: </a:t>
            </a:r>
            <a:endParaRPr kumimoji="0" lang="ru-RU" altLang="ja-JP" sz="1600" b="0" i="0" u="none" strike="noStrike" kern="1200" cap="none" spc="0" normalizeH="0" baseline="0" noProof="0" dirty="0">
              <a:ln>
                <a:noFill/>
              </a:ln>
              <a:solidFill>
                <a:srgbClr val="26267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465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D92C1ED-4104-4DBE-93DF-FACAEA02BF7A}"/>
              </a:ext>
            </a:extLst>
          </p:cNvPr>
          <p:cNvPicPr>
            <a:picLocks noChangeAspect="1"/>
          </p:cNvPicPr>
          <p:nvPr/>
        </p:nvPicPr>
        <p:blipFill>
          <a:blip r:embed="rId3"/>
          <a:stretch>
            <a:fillRect/>
          </a:stretch>
        </p:blipFill>
        <p:spPr>
          <a:xfrm>
            <a:off x="1799692" y="1966821"/>
            <a:ext cx="5400600" cy="3262379"/>
          </a:xfrm>
          <a:prstGeom prst="rect">
            <a:avLst/>
          </a:prstGeom>
        </p:spPr>
      </p:pic>
      <p:sp>
        <p:nvSpPr>
          <p:cNvPr id="3" name="Прямоугольник 2">
            <a:extLst>
              <a:ext uri="{FF2B5EF4-FFF2-40B4-BE49-F238E27FC236}">
                <a16:creationId xmlns:a16="http://schemas.microsoft.com/office/drawing/2014/main" id="{B5354B27-81BE-4B82-BBE3-49DBEF1F22F9}"/>
              </a:ext>
            </a:extLst>
          </p:cNvPr>
          <p:cNvSpPr/>
          <p:nvPr/>
        </p:nvSpPr>
        <p:spPr>
          <a:xfrm>
            <a:off x="2051720" y="51714"/>
            <a:ext cx="4378122"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Schema of electric current in our model. </a:t>
            </a:r>
            <a:endParaRPr kumimoji="0" lang="ru-RU"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mn-cs"/>
            </a:endParaRPr>
          </a:p>
        </p:txBody>
      </p:sp>
      <p:sp>
        <p:nvSpPr>
          <p:cNvPr id="5" name="Прямоугольник 4">
            <a:extLst>
              <a:ext uri="{FF2B5EF4-FFF2-40B4-BE49-F238E27FC236}">
                <a16:creationId xmlns:a16="http://schemas.microsoft.com/office/drawing/2014/main" id="{5621CB7B-44C9-4582-83D1-175E6386D551}"/>
              </a:ext>
            </a:extLst>
          </p:cNvPr>
          <p:cNvSpPr/>
          <p:nvPr/>
        </p:nvSpPr>
        <p:spPr>
          <a:xfrm>
            <a:off x="611560" y="5229200"/>
            <a:ext cx="7776864" cy="1323439"/>
          </a:xfrm>
          <a:prstGeom prst="rect">
            <a:avLst/>
          </a:prstGeom>
        </p:spPr>
        <p:txBody>
          <a:bodyPr wrap="square">
            <a:spAutoFit/>
          </a:bodyPr>
          <a:lstStyle/>
          <a:p>
            <a:pPr marL="0" marR="0" lvl="0" indent="449580" algn="just" defTabSz="914400" rtl="0" eaLnBrk="1" fontAlgn="base"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Conducting layer of the low ionosphere</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Conducting layer of the conjugate ionosphere</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Sea layer</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Tsunami wave</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Acoustic-gravity wave</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Electric current in the sea layer</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7.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Ionospheric perturbation</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8.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Field-aligned current in the upper ionosphere and</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magnetosphere</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9.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Electric current in the ionosphere and conjugate ionosphere</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trajectory</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39DCB34A-CD44-4CD8-932D-FBCFFC480615}"/>
              </a:ext>
            </a:extLst>
          </p:cNvPr>
          <p:cNvSpPr/>
          <p:nvPr/>
        </p:nvSpPr>
        <p:spPr>
          <a:xfrm>
            <a:off x="323528" y="485825"/>
            <a:ext cx="8352928" cy="1477328"/>
          </a:xfrm>
          <a:prstGeom prst="rect">
            <a:avLst/>
          </a:prstGeom>
        </p:spPr>
        <p:txBody>
          <a:bodyPr wrap="square">
            <a:spAutoFit/>
          </a:bodyPr>
          <a:lstStyle/>
          <a:p>
            <a:pPr lvl="0" algn="just" eaLnBrk="0" hangingPunct="0">
              <a:defRPr/>
            </a:pPr>
            <a:r>
              <a:rPr lang="en-US" dirty="0">
                <a:solidFill>
                  <a:srgbClr val="000000"/>
                </a:solidFill>
                <a:latin typeface="Times New Roman" panose="02020603050405020304" pitchFamily="18" charset="0"/>
                <a:ea typeface="Calibri" panose="020F0502020204030204" pitchFamily="34" charset="0"/>
              </a:rPr>
              <a:t>The AGW radiates into the atmosphere due to vertical displacements of seawater surface during tsunami wave propagation. Although the ionospheric conductivity is much smaller than seawater conductivity, the current in the ionosphere can be greater than that in the seawater due to an exponential increase in the amplitude of the upward propagating AGW.</a:t>
            </a:r>
            <a:endParaRPr lang="en-US" b="1" dirty="0">
              <a:solidFill>
                <a:srgbClr val="333399"/>
              </a:solidFill>
              <a:latin typeface="Arial" charset="0"/>
            </a:endParaRPr>
          </a:p>
        </p:txBody>
      </p:sp>
    </p:spTree>
    <p:extLst>
      <p:ext uri="{BB962C8B-B14F-4D97-AF65-F5344CB8AC3E}">
        <p14:creationId xmlns:p14="http://schemas.microsoft.com/office/powerpoint/2010/main" val="37978168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7"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8"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9"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0" name="Rectangle 21"/>
          <p:cNvSpPr>
            <a:spLocks noChangeArrowheads="1"/>
          </p:cNvSpPr>
          <p:nvPr/>
        </p:nvSpPr>
        <p:spPr bwMode="auto">
          <a:xfrm>
            <a:off x="467544" y="137893"/>
            <a:ext cx="6768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n-US" sz="2000" dirty="0">
                <a:solidFill>
                  <a:schemeClr val="accent2">
                    <a:lumMod val="75000"/>
                  </a:schemeClr>
                </a:solidFill>
                <a:latin typeface="Times New Roman" panose="02020603050405020304" pitchFamily="18" charset="0"/>
                <a:ea typeface="Times New Roman" panose="02020603050405020304" pitchFamily="18" charset="0"/>
              </a:rPr>
              <a:t>Components of magnetic field perturbation in the atmosphere. </a:t>
            </a:r>
            <a:endParaRPr kumimoji="0" lang="en-US" altLang="ja-JP" sz="2000" b="0" i="0" u="none" strike="noStrike" kern="1200" cap="none" spc="0" normalizeH="0" baseline="0" noProof="0" dirty="0">
              <a:ln>
                <a:noFill/>
              </a:ln>
              <a:solidFill>
                <a:schemeClr val="accent2">
                  <a:lumMod val="75000"/>
                </a:schemeClr>
              </a:solidFill>
              <a:effectLst/>
              <a:uLnTx/>
              <a:uFillTx/>
              <a:ea typeface="MS Mincho" panose="02020609040205080304" pitchFamily="49" charset="-128"/>
              <a:cs typeface="Times New Roman" panose="02020603050405020304" pitchFamily="18" charset="0"/>
            </a:endParaRPr>
          </a:p>
        </p:txBody>
      </p:sp>
      <p:sp>
        <p:nvSpPr>
          <p:cNvPr id="2061"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Объект 2">
            <a:extLst>
              <a:ext uri="{FF2B5EF4-FFF2-40B4-BE49-F238E27FC236}">
                <a16:creationId xmlns:a16="http://schemas.microsoft.com/office/drawing/2014/main" id="{BFD489D6-A0BA-48C3-8194-1B6C7A5E83EC}"/>
              </a:ext>
            </a:extLst>
          </p:cNvPr>
          <p:cNvGraphicFramePr>
            <a:graphicFrameLocks noChangeAspect="1"/>
          </p:cNvGraphicFramePr>
          <p:nvPr>
            <p:extLst>
              <p:ext uri="{D42A27DB-BD31-4B8C-83A1-F6EECF244321}">
                <p14:modId xmlns:p14="http://schemas.microsoft.com/office/powerpoint/2010/main" val="4150439422"/>
              </p:ext>
            </p:extLst>
          </p:nvPr>
        </p:nvGraphicFramePr>
        <p:xfrm>
          <a:off x="771713" y="687352"/>
          <a:ext cx="7168650" cy="1085081"/>
        </p:xfrm>
        <a:graphic>
          <a:graphicData uri="http://schemas.openxmlformats.org/presentationml/2006/ole">
            <mc:AlternateContent xmlns:mc="http://schemas.openxmlformats.org/markup-compatibility/2006">
              <mc:Choice xmlns:v="urn:schemas-microsoft-com:vml" Requires="v">
                <p:oleObj spid="_x0000_s12345" name="Equation" r:id="rId3" imgW="3835400" imgH="584200" progId="Equation.DSMT4">
                  <p:embed/>
                </p:oleObj>
              </mc:Choice>
              <mc:Fallback>
                <p:oleObj name="Equation" r:id="rId3" imgW="3835400" imgH="584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713" y="687352"/>
                        <a:ext cx="7168650" cy="1085081"/>
                      </a:xfrm>
                      <a:prstGeom prst="rect">
                        <a:avLst/>
                      </a:prstGeom>
                      <a:noFill/>
                    </p:spPr>
                  </p:pic>
                </p:oleObj>
              </mc:Fallback>
            </mc:AlternateContent>
          </a:graphicData>
        </a:graphic>
      </p:graphicFrame>
      <p:sp>
        <p:nvSpPr>
          <p:cNvPr id="4" name="Rectangle 4">
            <a:extLst>
              <a:ext uri="{FF2B5EF4-FFF2-40B4-BE49-F238E27FC236}">
                <a16:creationId xmlns:a16="http://schemas.microsoft.com/office/drawing/2014/main" id="{49D97056-64A9-44AF-B1D9-F8E797964A35}"/>
              </a:ext>
            </a:extLst>
          </p:cNvPr>
          <p:cNvSpPr>
            <a:spLocks noChangeArrowheads="1"/>
          </p:cNvSpPr>
          <p:nvPr/>
        </p:nvSpPr>
        <p:spPr bwMode="auto">
          <a:xfrm flipV="1">
            <a:off x="755575" y="3309667"/>
            <a:ext cx="9601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1964B378-5914-4902-9034-74B3B2F67303}"/>
              </a:ext>
            </a:extLst>
          </p:cNvPr>
          <p:cNvGraphicFramePr>
            <a:graphicFrameLocks noChangeAspect="1"/>
          </p:cNvGraphicFramePr>
          <p:nvPr>
            <p:extLst>
              <p:ext uri="{D42A27DB-BD31-4B8C-83A1-F6EECF244321}">
                <p14:modId xmlns:p14="http://schemas.microsoft.com/office/powerpoint/2010/main" val="1799457892"/>
              </p:ext>
            </p:extLst>
          </p:nvPr>
        </p:nvGraphicFramePr>
        <p:xfrm>
          <a:off x="943515" y="2373139"/>
          <a:ext cx="7586173" cy="1083739"/>
        </p:xfrm>
        <a:graphic>
          <a:graphicData uri="http://schemas.openxmlformats.org/presentationml/2006/ole">
            <mc:AlternateContent xmlns:mc="http://schemas.openxmlformats.org/markup-compatibility/2006">
              <mc:Choice xmlns:v="urn:schemas-microsoft-com:vml" Requires="v">
                <p:oleObj spid="_x0000_s12346" name="Equation" r:id="rId5" imgW="4787900" imgH="685800" progId="Equation.DSMT4">
                  <p:embed/>
                </p:oleObj>
              </mc:Choice>
              <mc:Fallback>
                <p:oleObj name="Equation" r:id="rId5" imgW="4787900" imgH="685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515" y="2373139"/>
                        <a:ext cx="7586173" cy="1083739"/>
                      </a:xfrm>
                      <a:prstGeom prst="rect">
                        <a:avLst/>
                      </a:prstGeom>
                      <a:noFill/>
                    </p:spPr>
                  </p:pic>
                </p:oleObj>
              </mc:Fallback>
            </mc:AlternateContent>
          </a:graphicData>
        </a:graphic>
      </p:graphicFrame>
      <p:sp>
        <p:nvSpPr>
          <p:cNvPr id="6" name="Rectangle 6">
            <a:extLst>
              <a:ext uri="{FF2B5EF4-FFF2-40B4-BE49-F238E27FC236}">
                <a16:creationId xmlns:a16="http://schemas.microsoft.com/office/drawing/2014/main" id="{AA1E6125-ED05-4944-9330-33D828A045CE}"/>
              </a:ext>
            </a:extLst>
          </p:cNvPr>
          <p:cNvSpPr>
            <a:spLocks noChangeArrowheads="1"/>
          </p:cNvSpPr>
          <p:nvPr/>
        </p:nvSpPr>
        <p:spPr bwMode="auto">
          <a:xfrm>
            <a:off x="1619672" y="47699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a:extLst>
              <a:ext uri="{FF2B5EF4-FFF2-40B4-BE49-F238E27FC236}">
                <a16:creationId xmlns:a16="http://schemas.microsoft.com/office/drawing/2014/main" id="{F3F7C1B3-17EE-43FF-A4FC-D91024FCA9C6}"/>
              </a:ext>
            </a:extLst>
          </p:cNvPr>
          <p:cNvSpPr/>
          <p:nvPr/>
        </p:nvSpPr>
        <p:spPr>
          <a:xfrm>
            <a:off x="899592" y="1916416"/>
            <a:ext cx="2833596"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We use following notations: </a:t>
            </a:r>
            <a:endParaRPr lang="ru-RU" dirty="0"/>
          </a:p>
        </p:txBody>
      </p:sp>
      <p:sp>
        <p:nvSpPr>
          <p:cNvPr id="9" name="Прямоугольник 8">
            <a:extLst>
              <a:ext uri="{FF2B5EF4-FFF2-40B4-BE49-F238E27FC236}">
                <a16:creationId xmlns:a16="http://schemas.microsoft.com/office/drawing/2014/main" id="{5F2FA4CE-ADB0-466E-A61D-8741225F40BD}"/>
              </a:ext>
            </a:extLst>
          </p:cNvPr>
          <p:cNvSpPr/>
          <p:nvPr/>
        </p:nvSpPr>
        <p:spPr>
          <a:xfrm>
            <a:off x="970153" y="3835218"/>
            <a:ext cx="5605894" cy="584775"/>
          </a:xfrm>
          <a:prstGeom prst="rect">
            <a:avLst/>
          </a:prstGeom>
        </p:spPr>
        <p:txBody>
          <a:bodyPr wrap="none">
            <a:spAutoFit/>
          </a:bodyPr>
          <a:lstStyle/>
          <a:p>
            <a:r>
              <a:rPr lang="en-US" sz="1600" dirty="0">
                <a:latin typeface="Times New Roman" panose="02020603050405020304" pitchFamily="18" charset="0"/>
                <a:ea typeface="Times New Roman" panose="02020603050405020304" pitchFamily="18" charset="0"/>
              </a:rPr>
              <a:t>Where </a:t>
            </a:r>
            <a:r>
              <a:rPr lang="en-US" sz="1600" dirty="0" err="1">
                <a:latin typeface="Times New Roman" panose="02020603050405020304" pitchFamily="18" charset="0"/>
                <a:ea typeface="Times New Roman" panose="02020603050405020304" pitchFamily="18" charset="0"/>
              </a:rPr>
              <a:t>v</a:t>
            </a:r>
            <a:r>
              <a:rPr lang="en-US" sz="1600" baseline="-25000" dirty="0" err="1">
                <a:latin typeface="Times New Roman" panose="02020603050405020304" pitchFamily="18" charset="0"/>
                <a:ea typeface="Times New Roman" panose="02020603050405020304" pitchFamily="18" charset="0"/>
              </a:rPr>
              <a:t>x</a:t>
            </a:r>
            <a:r>
              <a:rPr lang="en-US" sz="1600" baseline="-250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 is the horizontal speed of ionospheric plasma in AGW; </a:t>
            </a:r>
          </a:p>
          <a:p>
            <a:r>
              <a:rPr lang="en-US" sz="1600" dirty="0" err="1">
                <a:latin typeface="Times New Roman" panose="02020603050405020304" pitchFamily="18" charset="0"/>
                <a:ea typeface="Times New Roman" panose="02020603050405020304" pitchFamily="18" charset="0"/>
              </a:rPr>
              <a:t>V</a:t>
            </a:r>
            <a:r>
              <a:rPr lang="en-US" sz="1600" baseline="-25000" dirty="0" err="1">
                <a:latin typeface="Times New Roman" panose="02020603050405020304" pitchFamily="18" charset="0"/>
                <a:ea typeface="Times New Roman" panose="02020603050405020304" pitchFamily="18" charset="0"/>
              </a:rPr>
              <a:t>x</a:t>
            </a:r>
            <a:r>
              <a:rPr lang="en-US" sz="1600" dirty="0">
                <a:latin typeface="Times New Roman" panose="02020603050405020304" pitchFamily="18" charset="0"/>
                <a:ea typeface="Times New Roman" panose="02020603050405020304" pitchFamily="18" charset="0"/>
              </a:rPr>
              <a:t> is the horizontal speed of sea water in tsunami wave. </a:t>
            </a:r>
            <a:endParaRPr lang="ru-RU" sz="1600" dirty="0"/>
          </a:p>
        </p:txBody>
      </p:sp>
      <p:sp>
        <p:nvSpPr>
          <p:cNvPr id="10" name="Rectangle 44">
            <a:extLst>
              <a:ext uri="{FF2B5EF4-FFF2-40B4-BE49-F238E27FC236}">
                <a16:creationId xmlns:a16="http://schemas.microsoft.com/office/drawing/2014/main" id="{AA7AE0F7-F6E4-4A88-BFC4-1558B702D7BD}"/>
              </a:ext>
            </a:extLst>
          </p:cNvPr>
          <p:cNvSpPr>
            <a:spLocks noChangeArrowheads="1"/>
          </p:cNvSpPr>
          <p:nvPr/>
        </p:nvSpPr>
        <p:spPr bwMode="auto">
          <a:xfrm>
            <a:off x="2483768" y="417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a:extLst>
              <a:ext uri="{FF2B5EF4-FFF2-40B4-BE49-F238E27FC236}">
                <a16:creationId xmlns:a16="http://schemas.microsoft.com/office/drawing/2014/main" id="{315F046D-5283-4351-ACE9-E3A2C62E060C}"/>
              </a:ext>
            </a:extLst>
          </p:cNvPr>
          <p:cNvGraphicFramePr>
            <a:graphicFrameLocks noChangeAspect="1"/>
          </p:cNvGraphicFramePr>
          <p:nvPr>
            <p:extLst>
              <p:ext uri="{D42A27DB-BD31-4B8C-83A1-F6EECF244321}">
                <p14:modId xmlns:p14="http://schemas.microsoft.com/office/powerpoint/2010/main" val="1031798257"/>
              </p:ext>
            </p:extLst>
          </p:nvPr>
        </p:nvGraphicFramePr>
        <p:xfrm>
          <a:off x="1519830" y="5833606"/>
          <a:ext cx="4888354" cy="351259"/>
        </p:xfrm>
        <a:graphic>
          <a:graphicData uri="http://schemas.openxmlformats.org/presentationml/2006/ole">
            <mc:AlternateContent xmlns:mc="http://schemas.openxmlformats.org/markup-compatibility/2006">
              <mc:Choice xmlns:v="urn:schemas-microsoft-com:vml" Requires="v">
                <p:oleObj spid="_x0000_s12347" name="Equation" r:id="rId7" imgW="3187700" imgH="228600" progId="Equation.DSMT4">
                  <p:embed/>
                </p:oleObj>
              </mc:Choice>
              <mc:Fallback>
                <p:oleObj name="Equation" r:id="rId7" imgW="3187700" imgH="228600" progId="Equation.DSMT4">
                  <p:embed/>
                  <p:pic>
                    <p:nvPicPr>
                      <p:cNvPr id="0"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830" y="5833606"/>
                        <a:ext cx="4888354" cy="351259"/>
                      </a:xfrm>
                      <a:prstGeom prst="rect">
                        <a:avLst/>
                      </a:prstGeom>
                      <a:noFill/>
                    </p:spPr>
                  </p:pic>
                </p:oleObj>
              </mc:Fallback>
            </mc:AlternateContent>
          </a:graphicData>
        </a:graphic>
      </p:graphicFrame>
      <p:sp>
        <p:nvSpPr>
          <p:cNvPr id="12" name="Прямоугольник 11">
            <a:extLst>
              <a:ext uri="{FF2B5EF4-FFF2-40B4-BE49-F238E27FC236}">
                <a16:creationId xmlns:a16="http://schemas.microsoft.com/office/drawing/2014/main" id="{A1865E20-0CAA-4980-96C1-A5E4DB387D7E}"/>
              </a:ext>
            </a:extLst>
          </p:cNvPr>
          <p:cNvSpPr/>
          <p:nvPr/>
        </p:nvSpPr>
        <p:spPr>
          <a:xfrm>
            <a:off x="1014348" y="4645313"/>
            <a:ext cx="7115304" cy="646331"/>
          </a:xfrm>
          <a:prstGeom prst="rect">
            <a:avLst/>
          </a:prstGeom>
        </p:spPr>
        <p:txBody>
          <a:bodyPr wrap="square">
            <a:spAutoFit/>
          </a:bodyPr>
          <a:lstStyle/>
          <a:p>
            <a:pPr algn="just">
              <a:spcAft>
                <a:spcPts val="0"/>
              </a:spcAft>
            </a:pPr>
            <a:r>
              <a:rPr lang="en-US"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Connection of component speed of sea water in tsunami wave and vertical displacement of the sea surface. </a:t>
            </a:r>
            <a:endParaRPr lang="ru-RU"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574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942975" y="214313"/>
            <a:ext cx="7843838"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3399">
                    <a:lumMod val="75000"/>
                  </a:srgbClr>
                </a:solidFill>
                <a:effectLst/>
                <a:uLnTx/>
                <a:uFillTx/>
                <a:latin typeface="Arial" charset="0"/>
                <a:ea typeface="+mn-ea"/>
                <a:cs typeface="+mn-cs"/>
              </a:rPr>
              <a:t>AGW generation</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2">
            <a:extLst>
              <a:ext uri="{FF2B5EF4-FFF2-40B4-BE49-F238E27FC236}">
                <a16:creationId xmlns:a16="http://schemas.microsoft.com/office/drawing/2014/main" id="{1D1BAEE0-5F8F-4F40-8564-D1D49114213E}"/>
              </a:ext>
            </a:extLst>
          </p:cNvPr>
          <p:cNvSpPr>
            <a:spLocks noChangeArrowheads="1"/>
          </p:cNvSpPr>
          <p:nvPr/>
        </p:nvSpPr>
        <p:spPr bwMode="auto">
          <a:xfrm>
            <a:off x="1403648" y="11247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id="{56C47580-04FB-4FCA-9D07-9A779BFCE8A1}"/>
              </a:ext>
            </a:extLst>
          </p:cNvPr>
          <p:cNvGraphicFramePr>
            <a:graphicFrameLocks noChangeAspect="1"/>
          </p:cNvGraphicFramePr>
          <p:nvPr>
            <p:extLst>
              <p:ext uri="{D42A27DB-BD31-4B8C-83A1-F6EECF244321}">
                <p14:modId xmlns:p14="http://schemas.microsoft.com/office/powerpoint/2010/main" val="2627147631"/>
              </p:ext>
            </p:extLst>
          </p:nvPr>
        </p:nvGraphicFramePr>
        <p:xfrm>
          <a:off x="1048069" y="1041678"/>
          <a:ext cx="4172003" cy="692710"/>
        </p:xfrm>
        <a:graphic>
          <a:graphicData uri="http://schemas.openxmlformats.org/presentationml/2006/ole">
            <mc:AlternateContent xmlns:mc="http://schemas.openxmlformats.org/markup-compatibility/2006">
              <mc:Choice xmlns:v="urn:schemas-microsoft-com:vml" Requires="v">
                <p:oleObj spid="_x0000_s13380" name="Equation" r:id="rId3" imgW="2527300" imgH="419100" progId="Equation.DSMT4">
                  <p:embed/>
                </p:oleObj>
              </mc:Choice>
              <mc:Fallback>
                <p:oleObj name="Equation" r:id="rId3" imgW="25273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069" y="1041678"/>
                        <a:ext cx="4172003" cy="692710"/>
                      </a:xfrm>
                      <a:prstGeom prst="rect">
                        <a:avLst/>
                      </a:prstGeom>
                      <a:noFill/>
                      <a:extLst/>
                    </p:spPr>
                  </p:pic>
                </p:oleObj>
              </mc:Fallback>
            </mc:AlternateContent>
          </a:graphicData>
        </a:graphic>
      </p:graphicFrame>
      <p:graphicFrame>
        <p:nvGraphicFramePr>
          <p:cNvPr id="5" name="Объект 4">
            <a:extLst>
              <a:ext uri="{FF2B5EF4-FFF2-40B4-BE49-F238E27FC236}">
                <a16:creationId xmlns:a16="http://schemas.microsoft.com/office/drawing/2014/main" id="{D63866D7-D389-4D58-8DF6-A973F7451243}"/>
              </a:ext>
            </a:extLst>
          </p:cNvPr>
          <p:cNvGraphicFramePr>
            <a:graphicFrameLocks noChangeAspect="1"/>
          </p:cNvGraphicFramePr>
          <p:nvPr>
            <p:extLst>
              <p:ext uri="{D42A27DB-BD31-4B8C-83A1-F6EECF244321}">
                <p14:modId xmlns:p14="http://schemas.microsoft.com/office/powerpoint/2010/main" val="3227304976"/>
              </p:ext>
            </p:extLst>
          </p:nvPr>
        </p:nvGraphicFramePr>
        <p:xfrm>
          <a:off x="961122" y="1665233"/>
          <a:ext cx="6980315" cy="818587"/>
        </p:xfrm>
        <a:graphic>
          <a:graphicData uri="http://schemas.openxmlformats.org/presentationml/2006/ole">
            <mc:AlternateContent xmlns:mc="http://schemas.openxmlformats.org/markup-compatibility/2006">
              <mc:Choice xmlns:v="urn:schemas-microsoft-com:vml" Requires="v">
                <p:oleObj spid="_x0000_s13381" name="Equation" r:id="rId5" imgW="4470400" imgH="533400" progId="Equation.DSMT4">
                  <p:embed/>
                </p:oleObj>
              </mc:Choice>
              <mc:Fallback>
                <p:oleObj name="Equation" r:id="rId5" imgW="4470400" imgH="533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122" y="1665233"/>
                        <a:ext cx="6980315" cy="818587"/>
                      </a:xfrm>
                      <a:prstGeom prst="rect">
                        <a:avLst/>
                      </a:prstGeom>
                      <a:noFill/>
                      <a:extLst/>
                    </p:spPr>
                  </p:pic>
                </p:oleObj>
              </mc:Fallback>
            </mc:AlternateContent>
          </a:graphicData>
        </a:graphic>
      </p:graphicFrame>
      <p:sp>
        <p:nvSpPr>
          <p:cNvPr id="6" name="Rectangle 8">
            <a:extLst>
              <a:ext uri="{FF2B5EF4-FFF2-40B4-BE49-F238E27FC236}">
                <a16:creationId xmlns:a16="http://schemas.microsoft.com/office/drawing/2014/main" id="{ACD07D9F-686E-4150-934D-31AC679E44D0}"/>
              </a:ext>
            </a:extLst>
          </p:cNvPr>
          <p:cNvSpPr>
            <a:spLocks noChangeArrowheads="1"/>
          </p:cNvSpPr>
          <p:nvPr/>
        </p:nvSpPr>
        <p:spPr bwMode="auto">
          <a:xfrm>
            <a:off x="773506" y="242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13">
            <a:extLst>
              <a:ext uri="{FF2B5EF4-FFF2-40B4-BE49-F238E27FC236}">
                <a16:creationId xmlns:a16="http://schemas.microsoft.com/office/drawing/2014/main" id="{22E884DE-2296-446B-B587-7D9B34A02DD3}"/>
              </a:ext>
            </a:extLst>
          </p:cNvPr>
          <p:cNvSpPr>
            <a:spLocks noChangeArrowheads="1"/>
          </p:cNvSpPr>
          <p:nvPr/>
        </p:nvSpPr>
        <p:spPr bwMode="auto">
          <a:xfrm>
            <a:off x="683568" y="42215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id="{C4A8AF08-B30B-425D-AFEE-064733DA8351}"/>
              </a:ext>
            </a:extLst>
          </p:cNvPr>
          <p:cNvGraphicFramePr>
            <a:graphicFrameLocks noChangeAspect="1"/>
          </p:cNvGraphicFramePr>
          <p:nvPr>
            <p:extLst>
              <p:ext uri="{D42A27DB-BD31-4B8C-83A1-F6EECF244321}">
                <p14:modId xmlns:p14="http://schemas.microsoft.com/office/powerpoint/2010/main" val="924014329"/>
              </p:ext>
            </p:extLst>
          </p:nvPr>
        </p:nvGraphicFramePr>
        <p:xfrm>
          <a:off x="773506" y="3069307"/>
          <a:ext cx="7974561" cy="1367805"/>
        </p:xfrm>
        <a:graphic>
          <a:graphicData uri="http://schemas.openxmlformats.org/presentationml/2006/ole">
            <mc:AlternateContent xmlns:mc="http://schemas.openxmlformats.org/markup-compatibility/2006">
              <mc:Choice xmlns:v="urn:schemas-microsoft-com:vml" Requires="v">
                <p:oleObj spid="_x0000_s13382" name="Equation" r:id="rId7" imgW="5867400" imgH="1016000" progId="Equation.DSMT4">
                  <p:embed/>
                </p:oleObj>
              </mc:Choice>
              <mc:Fallback>
                <p:oleObj name="Equation" r:id="rId7" imgW="5867400" imgH="10160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506" y="3069307"/>
                        <a:ext cx="7974561" cy="1367805"/>
                      </a:xfrm>
                      <a:prstGeom prst="rect">
                        <a:avLst/>
                      </a:prstGeom>
                      <a:noFill/>
                      <a:extLst/>
                    </p:spPr>
                  </p:pic>
                </p:oleObj>
              </mc:Fallback>
            </mc:AlternateContent>
          </a:graphicData>
        </a:graphic>
      </p:graphicFrame>
      <p:sp>
        <p:nvSpPr>
          <p:cNvPr id="7" name="Прямоугольник 6">
            <a:extLst>
              <a:ext uri="{FF2B5EF4-FFF2-40B4-BE49-F238E27FC236}">
                <a16:creationId xmlns:a16="http://schemas.microsoft.com/office/drawing/2014/main" id="{A9991716-5547-4AD3-A21A-C6DDCCAD0A60}"/>
              </a:ext>
            </a:extLst>
          </p:cNvPr>
          <p:cNvSpPr/>
          <p:nvPr/>
        </p:nvSpPr>
        <p:spPr>
          <a:xfrm>
            <a:off x="1115616" y="694143"/>
            <a:ext cx="3222101"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Equation for gas speed in AGW.</a:t>
            </a:r>
            <a:r>
              <a:rPr lang="ru-RU" dirty="0">
                <a:latin typeface="Times New Roman" panose="02020603050405020304" pitchFamily="18" charset="0"/>
                <a:ea typeface="Calibri" panose="020F0502020204030204" pitchFamily="34" charset="0"/>
              </a:rPr>
              <a:t> </a:t>
            </a:r>
            <a:endParaRPr lang="ru-RU" dirty="0"/>
          </a:p>
        </p:txBody>
      </p:sp>
      <p:sp>
        <p:nvSpPr>
          <p:cNvPr id="11" name="Прямоугольник 10">
            <a:extLst>
              <a:ext uri="{FF2B5EF4-FFF2-40B4-BE49-F238E27FC236}">
                <a16:creationId xmlns:a16="http://schemas.microsoft.com/office/drawing/2014/main" id="{B107544C-F11D-4B72-9C14-B0AF1EB5EA2F}"/>
              </a:ext>
            </a:extLst>
          </p:cNvPr>
          <p:cNvSpPr/>
          <p:nvPr/>
        </p:nvSpPr>
        <p:spPr>
          <a:xfrm>
            <a:off x="1170103" y="2559680"/>
            <a:ext cx="2242922"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Solution of equation.</a:t>
            </a:r>
            <a:r>
              <a:rPr lang="ru-RU" dirty="0">
                <a:latin typeface="Times New Roman" panose="02020603050405020304" pitchFamily="18" charset="0"/>
                <a:ea typeface="Calibri" panose="020F0502020204030204" pitchFamily="34" charset="0"/>
              </a:rPr>
              <a:t> </a:t>
            </a:r>
            <a:endParaRPr lang="ru-RU" dirty="0"/>
          </a:p>
        </p:txBody>
      </p:sp>
      <p:sp>
        <p:nvSpPr>
          <p:cNvPr id="8" name="Rectangle 51">
            <a:extLst>
              <a:ext uri="{FF2B5EF4-FFF2-40B4-BE49-F238E27FC236}">
                <a16:creationId xmlns:a16="http://schemas.microsoft.com/office/drawing/2014/main" id="{5D907B1B-772D-4FA9-B566-BD07619DA655}"/>
              </a:ext>
            </a:extLst>
          </p:cNvPr>
          <p:cNvSpPr>
            <a:spLocks noChangeArrowheads="1"/>
          </p:cNvSpPr>
          <p:nvPr/>
        </p:nvSpPr>
        <p:spPr bwMode="auto">
          <a:xfrm>
            <a:off x="1069768" y="4767984"/>
            <a:ext cx="99279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2" name="Объект 11">
            <a:extLst>
              <a:ext uri="{FF2B5EF4-FFF2-40B4-BE49-F238E27FC236}">
                <a16:creationId xmlns:a16="http://schemas.microsoft.com/office/drawing/2014/main" id="{126B2837-169E-417C-B1D7-025D9A56AB4A}"/>
              </a:ext>
            </a:extLst>
          </p:cNvPr>
          <p:cNvGraphicFramePr>
            <a:graphicFrameLocks noChangeAspect="1"/>
          </p:cNvGraphicFramePr>
          <p:nvPr>
            <p:extLst>
              <p:ext uri="{D42A27DB-BD31-4B8C-83A1-F6EECF244321}">
                <p14:modId xmlns:p14="http://schemas.microsoft.com/office/powerpoint/2010/main" val="883486636"/>
              </p:ext>
            </p:extLst>
          </p:nvPr>
        </p:nvGraphicFramePr>
        <p:xfrm>
          <a:off x="942975" y="4522109"/>
          <a:ext cx="3866094" cy="1957516"/>
        </p:xfrm>
        <a:graphic>
          <a:graphicData uri="http://schemas.openxmlformats.org/presentationml/2006/ole">
            <mc:AlternateContent xmlns:mc="http://schemas.openxmlformats.org/markup-compatibility/2006">
              <mc:Choice xmlns:v="urn:schemas-microsoft-com:vml" Requires="v">
                <p:oleObj spid="_x0000_s13383" name="Equation" r:id="rId9" imgW="3009900" imgH="1524000" progId="Equation.DSMT4">
                  <p:embed/>
                </p:oleObj>
              </mc:Choice>
              <mc:Fallback>
                <p:oleObj name="Equation" r:id="rId9" imgW="3009900" imgH="1524000" progId="Equation.DSMT4">
                  <p:embed/>
                  <p:pic>
                    <p:nvPicPr>
                      <p:cNvPr id="0" name="Object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975" y="4522109"/>
                        <a:ext cx="3866094" cy="1957516"/>
                      </a:xfrm>
                      <a:prstGeom prst="rect">
                        <a:avLst/>
                      </a:prstGeom>
                      <a:noFill/>
                    </p:spPr>
                  </p:pic>
                </p:oleObj>
              </mc:Fallback>
            </mc:AlternateContent>
          </a:graphicData>
        </a:graphic>
      </p:graphicFrame>
      <p:sp>
        <p:nvSpPr>
          <p:cNvPr id="13" name="Прямоугольник 12">
            <a:extLst>
              <a:ext uri="{FF2B5EF4-FFF2-40B4-BE49-F238E27FC236}">
                <a16:creationId xmlns:a16="http://schemas.microsoft.com/office/drawing/2014/main" id="{33AFE1DA-4B85-45C0-8E92-88216B4AD3E8}"/>
              </a:ext>
            </a:extLst>
          </p:cNvPr>
          <p:cNvSpPr/>
          <p:nvPr/>
        </p:nvSpPr>
        <p:spPr>
          <a:xfrm>
            <a:off x="4935862" y="4767984"/>
            <a:ext cx="3739554" cy="584775"/>
          </a:xfrm>
          <a:prstGeom prst="rect">
            <a:avLst/>
          </a:prstGeom>
        </p:spPr>
        <p:txBody>
          <a:bodyPr wrap="square">
            <a:spAutoFit/>
          </a:bodyPr>
          <a:lstStyle/>
          <a:p>
            <a:pPr lvl="0">
              <a:defRPr/>
            </a:pPr>
            <a:r>
              <a:rPr lang="en-US" sz="1600" dirty="0">
                <a:solidFill>
                  <a:srgbClr val="333399">
                    <a:lumMod val="75000"/>
                  </a:srgbClr>
                </a:solidFill>
                <a:latin typeface="Times New Roman" panose="02020603050405020304" pitchFamily="18" charset="0"/>
                <a:ea typeface="Calibri" panose="020F0502020204030204" pitchFamily="34" charset="0"/>
              </a:rPr>
              <a:t>Calculation of spatial distribution of gas speed in AGW.</a:t>
            </a:r>
            <a:endParaRPr lang="ru-RU" sz="1600" dirty="0">
              <a:solidFill>
                <a:srgbClr val="333399">
                  <a:lumMod val="75000"/>
                </a:srgbClr>
              </a:solidFill>
            </a:endParaRPr>
          </a:p>
        </p:txBody>
      </p:sp>
    </p:spTree>
    <p:extLst>
      <p:ext uri="{BB962C8B-B14F-4D97-AF65-F5344CB8AC3E}">
        <p14:creationId xmlns:p14="http://schemas.microsoft.com/office/powerpoint/2010/main" val="109190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C1C4984-B8C8-45EA-B8E3-CC3F6FE4A521}"/>
              </a:ext>
            </a:extLst>
          </p:cNvPr>
          <p:cNvPicPr/>
          <p:nvPr/>
        </p:nvPicPr>
        <p:blipFill>
          <a:blip r:embed="rId3" cstate="print"/>
          <a:srcRect/>
          <a:stretch>
            <a:fillRect/>
          </a:stretch>
        </p:blipFill>
        <p:spPr bwMode="auto">
          <a:xfrm>
            <a:off x="2350820" y="1052736"/>
            <a:ext cx="4442360" cy="3953922"/>
          </a:xfrm>
          <a:prstGeom prst="rect">
            <a:avLst/>
          </a:prstGeom>
          <a:noFill/>
          <a:ln w="9525">
            <a:noFill/>
            <a:miter lim="800000"/>
            <a:headEnd/>
            <a:tailEnd/>
          </a:ln>
        </p:spPr>
      </p:pic>
      <p:sp>
        <p:nvSpPr>
          <p:cNvPr id="2" name="Прямоугольник 1">
            <a:extLst>
              <a:ext uri="{FF2B5EF4-FFF2-40B4-BE49-F238E27FC236}">
                <a16:creationId xmlns:a16="http://schemas.microsoft.com/office/drawing/2014/main" id="{C795EEF3-D18E-4B03-91E2-9BB6D0E1072E}"/>
              </a:ext>
            </a:extLst>
          </p:cNvPr>
          <p:cNvSpPr/>
          <p:nvPr/>
        </p:nvSpPr>
        <p:spPr>
          <a:xfrm>
            <a:off x="1547664" y="188640"/>
            <a:ext cx="6480720"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Calculation result of spatial distribution of function W(</a:t>
            </a:r>
            <a:r>
              <a:rPr kumimoji="0" lang="en-US" sz="2000" b="0" i="0" u="none" strike="noStrike" kern="1200" cap="none" spc="0" normalizeH="0" baseline="0" noProof="0" dirty="0" err="1">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x,z</a:t>
            </a:r>
            <a:r>
              <a:rPr kumimoji="0" lang="en-US"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a:t>
            </a:r>
            <a:r>
              <a:rPr kumimoji="0" lang="ru-RU"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in the vertical plane of atmosphere</a:t>
            </a:r>
            <a:r>
              <a:rPr kumimoji="0" lang="ru-RU"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a:t>
            </a:r>
            <a:endParaRPr kumimoji="0" lang="ru-RU"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mn-cs"/>
            </a:endParaRPr>
          </a:p>
        </p:txBody>
      </p:sp>
      <p:sp>
        <p:nvSpPr>
          <p:cNvPr id="4" name="Rectangle 2">
            <a:extLst>
              <a:ext uri="{FF2B5EF4-FFF2-40B4-BE49-F238E27FC236}">
                <a16:creationId xmlns:a16="http://schemas.microsoft.com/office/drawing/2014/main" id="{A9C671FB-E320-44D4-9CDE-86E8A1DB3B3F}"/>
              </a:ext>
            </a:extLst>
          </p:cNvPr>
          <p:cNvSpPr>
            <a:spLocks noChangeArrowheads="1"/>
          </p:cNvSpPr>
          <p:nvPr/>
        </p:nvSpPr>
        <p:spPr bwMode="auto">
          <a:xfrm>
            <a:off x="1259632" y="568143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6" name="Объект 5">
            <a:extLst>
              <a:ext uri="{FF2B5EF4-FFF2-40B4-BE49-F238E27FC236}">
                <a16:creationId xmlns:a16="http://schemas.microsoft.com/office/drawing/2014/main" id="{6254BE59-2AE6-4C73-BEFC-5A43387D6D12}"/>
              </a:ext>
            </a:extLst>
          </p:cNvPr>
          <p:cNvGraphicFramePr>
            <a:graphicFrameLocks noChangeAspect="1"/>
          </p:cNvGraphicFramePr>
          <p:nvPr/>
        </p:nvGraphicFramePr>
        <p:xfrm>
          <a:off x="4139952" y="5481384"/>
          <a:ext cx="3183964" cy="411856"/>
        </p:xfrm>
        <a:graphic>
          <a:graphicData uri="http://schemas.openxmlformats.org/presentationml/2006/ole">
            <mc:AlternateContent xmlns:mc="http://schemas.openxmlformats.org/markup-compatibility/2006">
              <mc:Choice xmlns:v="urn:schemas-microsoft-com:vml" Requires="v">
                <p:oleObj spid="_x0000_s9235" name="Equation" r:id="rId4" imgW="1916868" imgH="253890" progId="Equation.DSMT4">
                  <p:embed/>
                </p:oleObj>
              </mc:Choice>
              <mc:Fallback>
                <p:oleObj name="Equation" r:id="rId4" imgW="1916868" imgH="253890" progId="Equation.DSMT4">
                  <p:embed/>
                  <p:pic>
                    <p:nvPicPr>
                      <p:cNvPr id="6" name="Объект 5">
                        <a:extLst>
                          <a:ext uri="{FF2B5EF4-FFF2-40B4-BE49-F238E27FC236}">
                            <a16:creationId xmlns:a16="http://schemas.microsoft.com/office/drawing/2014/main" id="{6254BE59-2AE6-4C73-BEFC-5A43387D6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5481384"/>
                        <a:ext cx="3183964" cy="411856"/>
                      </a:xfrm>
                      <a:prstGeom prst="rect">
                        <a:avLst/>
                      </a:prstGeom>
                      <a:noFill/>
                    </p:spPr>
                  </p:pic>
                </p:oleObj>
              </mc:Fallback>
            </mc:AlternateContent>
          </a:graphicData>
        </a:graphic>
      </p:graphicFrame>
      <p:sp>
        <p:nvSpPr>
          <p:cNvPr id="7" name="Прямоугольник 6">
            <a:extLst>
              <a:ext uri="{FF2B5EF4-FFF2-40B4-BE49-F238E27FC236}">
                <a16:creationId xmlns:a16="http://schemas.microsoft.com/office/drawing/2014/main" id="{18C277A5-F6DC-43AB-B1A7-34359B8A556A}"/>
              </a:ext>
            </a:extLst>
          </p:cNvPr>
          <p:cNvSpPr/>
          <p:nvPr/>
        </p:nvSpPr>
        <p:spPr>
          <a:xfrm>
            <a:off x="2699792" y="5481384"/>
            <a:ext cx="1159292"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Function</a:t>
            </a:r>
            <a:r>
              <a:rPr kumimoji="0" lang="en-US" sz="20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 </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619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DEE330-CA15-41CD-A6B8-A92AEE3FCDC6}"/>
              </a:ext>
            </a:extLst>
          </p:cNvPr>
          <p:cNvSpPr/>
          <p:nvPr/>
        </p:nvSpPr>
        <p:spPr>
          <a:xfrm>
            <a:off x="2051720" y="116632"/>
            <a:ext cx="4572000" cy="498663"/>
          </a:xfrm>
          <a:prstGeom prst="rect">
            <a:avLst/>
          </a:prstGeom>
        </p:spPr>
        <p:txBody>
          <a:bodyPr>
            <a:spAutoFit/>
          </a:bodyPr>
          <a:lstStyle/>
          <a:p>
            <a:pPr algn="ctr">
              <a:lnSpc>
                <a:spcPct val="150000"/>
              </a:lnSpc>
              <a:spcAft>
                <a:spcPts val="0"/>
              </a:spcAft>
              <a:tabLst>
                <a:tab pos="3238500" algn="ctr"/>
                <a:tab pos="6477000" algn="r"/>
              </a:tabLst>
            </a:pPr>
            <a:r>
              <a:rPr lang="en-US" sz="2000" dirty="0">
                <a:solidFill>
                  <a:schemeClr val="accent2">
                    <a:lumMod val="75000"/>
                  </a:schemeClr>
                </a:solidFill>
                <a:latin typeface="Times New Roman" panose="02020603050405020304" pitchFamily="18" charset="0"/>
                <a:ea typeface="Times New Roman" panose="02020603050405020304" pitchFamily="18" charset="0"/>
              </a:rPr>
              <a:t>Calculation of magnetic field perturbation. </a:t>
            </a:r>
            <a:endParaRPr lang="ru-RU" sz="2000" dirty="0">
              <a:solidFill>
                <a:schemeClr val="accent2">
                  <a:lumMod val="75000"/>
                </a:schemeClr>
              </a:solidFill>
              <a:latin typeface="Times New Roman" panose="02020603050405020304" pitchFamily="18" charset="0"/>
              <a:ea typeface="Times New Roman" panose="02020603050405020304" pitchFamily="18" charset="0"/>
            </a:endParaRPr>
          </a:p>
        </p:txBody>
      </p:sp>
      <p:sp>
        <p:nvSpPr>
          <p:cNvPr id="3" name="Прямоугольник 2">
            <a:extLst>
              <a:ext uri="{FF2B5EF4-FFF2-40B4-BE49-F238E27FC236}">
                <a16:creationId xmlns:a16="http://schemas.microsoft.com/office/drawing/2014/main" id="{B90D89EA-28D5-4848-AC84-791D076F5BAC}"/>
              </a:ext>
            </a:extLst>
          </p:cNvPr>
          <p:cNvSpPr/>
          <p:nvPr/>
        </p:nvSpPr>
        <p:spPr>
          <a:xfrm>
            <a:off x="971600" y="836712"/>
            <a:ext cx="3679277"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Vertical displacement of sea surface. </a:t>
            </a:r>
            <a:endParaRPr lang="ru-RU" dirty="0"/>
          </a:p>
        </p:txBody>
      </p:sp>
      <p:sp>
        <p:nvSpPr>
          <p:cNvPr id="4" name="Rectangle 2">
            <a:extLst>
              <a:ext uri="{FF2B5EF4-FFF2-40B4-BE49-F238E27FC236}">
                <a16:creationId xmlns:a16="http://schemas.microsoft.com/office/drawing/2014/main" id="{7D241221-9550-4871-BAAA-C0079AD69D8B}"/>
              </a:ext>
            </a:extLst>
          </p:cNvPr>
          <p:cNvSpPr>
            <a:spLocks noChangeArrowheads="1"/>
          </p:cNvSpPr>
          <p:nvPr/>
        </p:nvSpPr>
        <p:spPr bwMode="auto">
          <a:xfrm>
            <a:off x="5220072" y="8949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0D4C90A8-0C55-4062-8A49-92188A4A4FE8}"/>
              </a:ext>
            </a:extLst>
          </p:cNvPr>
          <p:cNvGraphicFramePr>
            <a:graphicFrameLocks noChangeAspect="1"/>
          </p:cNvGraphicFramePr>
          <p:nvPr>
            <p:extLst>
              <p:ext uri="{D42A27DB-BD31-4B8C-83A1-F6EECF244321}">
                <p14:modId xmlns:p14="http://schemas.microsoft.com/office/powerpoint/2010/main" val="1218295104"/>
              </p:ext>
            </p:extLst>
          </p:nvPr>
        </p:nvGraphicFramePr>
        <p:xfrm>
          <a:off x="4932040" y="812289"/>
          <a:ext cx="3419678" cy="672489"/>
        </p:xfrm>
        <a:graphic>
          <a:graphicData uri="http://schemas.openxmlformats.org/presentationml/2006/ole">
            <mc:AlternateContent xmlns:mc="http://schemas.openxmlformats.org/markup-compatibility/2006">
              <mc:Choice xmlns:v="urn:schemas-microsoft-com:vml" Requires="v">
                <p:oleObj spid="_x0000_s14397" name="Equation" r:id="rId3" imgW="2286000" imgH="444500" progId="Equation.DSMT4">
                  <p:embed/>
                </p:oleObj>
              </mc:Choice>
              <mc:Fallback>
                <p:oleObj name="Equation" r:id="rId3" imgW="22860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812289"/>
                        <a:ext cx="3419678" cy="672489"/>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3C7101CD-4844-4E13-80C9-456FE19DD886}"/>
              </a:ext>
            </a:extLst>
          </p:cNvPr>
          <p:cNvSpPr>
            <a:spLocks noChangeArrowheads="1"/>
          </p:cNvSpPr>
          <p:nvPr/>
        </p:nvSpPr>
        <p:spPr bwMode="auto">
          <a:xfrm>
            <a:off x="899592" y="1576209"/>
            <a:ext cx="107191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9" name="Объект 8">
            <a:extLst>
              <a:ext uri="{FF2B5EF4-FFF2-40B4-BE49-F238E27FC236}">
                <a16:creationId xmlns:a16="http://schemas.microsoft.com/office/drawing/2014/main" id="{10D69649-FF47-4594-8E68-B6CE0908F93E}"/>
              </a:ext>
            </a:extLst>
          </p:cNvPr>
          <p:cNvGraphicFramePr>
            <a:graphicFrameLocks noChangeAspect="1"/>
          </p:cNvGraphicFramePr>
          <p:nvPr>
            <p:extLst>
              <p:ext uri="{D42A27DB-BD31-4B8C-83A1-F6EECF244321}">
                <p14:modId xmlns:p14="http://schemas.microsoft.com/office/powerpoint/2010/main" val="4129295426"/>
              </p:ext>
            </p:extLst>
          </p:nvPr>
        </p:nvGraphicFramePr>
        <p:xfrm>
          <a:off x="899591" y="1576209"/>
          <a:ext cx="4934379" cy="1014983"/>
        </p:xfrm>
        <a:graphic>
          <a:graphicData uri="http://schemas.openxmlformats.org/presentationml/2006/ole">
            <mc:AlternateContent xmlns:mc="http://schemas.openxmlformats.org/markup-compatibility/2006">
              <mc:Choice xmlns:v="urn:schemas-microsoft-com:vml" Requires="v">
                <p:oleObj spid="_x0000_s14398" name="Equation" r:id="rId5" imgW="3009900" imgH="622300" progId="Equation.DSMT4">
                  <p:embed/>
                </p:oleObj>
              </mc:Choice>
              <mc:Fallback>
                <p:oleObj name="Equation" r:id="rId5" imgW="3009900" imgH="6223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1" y="1576209"/>
                        <a:ext cx="4934379" cy="1014983"/>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F36EB94A-40CD-481B-BFFD-09EFA042E119}"/>
              </a:ext>
            </a:extLst>
          </p:cNvPr>
          <p:cNvSpPr>
            <a:spLocks noChangeArrowheads="1"/>
          </p:cNvSpPr>
          <p:nvPr/>
        </p:nvSpPr>
        <p:spPr bwMode="auto">
          <a:xfrm>
            <a:off x="971599" y="2780927"/>
            <a:ext cx="10559805" cy="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1" name="Объект 10">
            <a:extLst>
              <a:ext uri="{FF2B5EF4-FFF2-40B4-BE49-F238E27FC236}">
                <a16:creationId xmlns:a16="http://schemas.microsoft.com/office/drawing/2014/main" id="{F85E1EC7-6C17-4275-BABF-BDCE41CA955E}"/>
              </a:ext>
            </a:extLst>
          </p:cNvPr>
          <p:cNvGraphicFramePr>
            <a:graphicFrameLocks noChangeAspect="1"/>
          </p:cNvGraphicFramePr>
          <p:nvPr>
            <p:extLst>
              <p:ext uri="{D42A27DB-BD31-4B8C-83A1-F6EECF244321}">
                <p14:modId xmlns:p14="http://schemas.microsoft.com/office/powerpoint/2010/main" val="1780382782"/>
              </p:ext>
            </p:extLst>
          </p:nvPr>
        </p:nvGraphicFramePr>
        <p:xfrm>
          <a:off x="774748" y="2655166"/>
          <a:ext cx="7770867" cy="2160241"/>
        </p:xfrm>
        <a:graphic>
          <a:graphicData uri="http://schemas.openxmlformats.org/presentationml/2006/ole">
            <mc:AlternateContent xmlns:mc="http://schemas.openxmlformats.org/markup-compatibility/2006">
              <mc:Choice xmlns:v="urn:schemas-microsoft-com:vml" Requires="v">
                <p:oleObj spid="_x0000_s14399" name="Equation" r:id="rId7" imgW="4940300" imgH="1371600" progId="Equation.DSMT4">
                  <p:embed/>
                </p:oleObj>
              </mc:Choice>
              <mc:Fallback>
                <p:oleObj name="Equation" r:id="rId7" imgW="4940300" imgH="1371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748" y="2655166"/>
                        <a:ext cx="7770867" cy="2160241"/>
                      </a:xfrm>
                      <a:prstGeom prst="rect">
                        <a:avLst/>
                      </a:prstGeom>
                      <a:noFill/>
                    </p:spPr>
                  </p:pic>
                </p:oleObj>
              </mc:Fallback>
            </mc:AlternateContent>
          </a:graphicData>
        </a:graphic>
      </p:graphicFrame>
      <p:sp>
        <p:nvSpPr>
          <p:cNvPr id="12" name="Rectangle 13">
            <a:extLst>
              <a:ext uri="{FF2B5EF4-FFF2-40B4-BE49-F238E27FC236}">
                <a16:creationId xmlns:a16="http://schemas.microsoft.com/office/drawing/2014/main" id="{DF606E09-63F3-4C38-A372-B2389B389F78}"/>
              </a:ext>
            </a:extLst>
          </p:cNvPr>
          <p:cNvSpPr>
            <a:spLocks noChangeArrowheads="1"/>
          </p:cNvSpPr>
          <p:nvPr/>
        </p:nvSpPr>
        <p:spPr bwMode="auto">
          <a:xfrm flipV="1">
            <a:off x="1115616" y="5589239"/>
            <a:ext cx="134883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4" name="Прямоугольник 13">
            <a:extLst>
              <a:ext uri="{FF2B5EF4-FFF2-40B4-BE49-F238E27FC236}">
                <a16:creationId xmlns:a16="http://schemas.microsoft.com/office/drawing/2014/main" id="{F5A7DA0A-AE04-42A9-90CE-B422C17FFF79}"/>
              </a:ext>
            </a:extLst>
          </p:cNvPr>
          <p:cNvSpPr/>
          <p:nvPr/>
        </p:nvSpPr>
        <p:spPr>
          <a:xfrm>
            <a:off x="774748" y="5068432"/>
            <a:ext cx="4661348"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We choose following parameters for calculation:</a:t>
            </a:r>
            <a:endParaRPr lang="ru-RU" dirty="0"/>
          </a:p>
        </p:txBody>
      </p:sp>
      <p:sp>
        <p:nvSpPr>
          <p:cNvPr id="15" name="Rectangle 18">
            <a:extLst>
              <a:ext uri="{FF2B5EF4-FFF2-40B4-BE49-F238E27FC236}">
                <a16:creationId xmlns:a16="http://schemas.microsoft.com/office/drawing/2014/main" id="{2B4F469D-6959-400F-8926-862D214E3CEE}"/>
              </a:ext>
            </a:extLst>
          </p:cNvPr>
          <p:cNvSpPr>
            <a:spLocks noChangeArrowheads="1"/>
          </p:cNvSpPr>
          <p:nvPr/>
        </p:nvSpPr>
        <p:spPr bwMode="auto">
          <a:xfrm>
            <a:off x="451916" y="58988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a:extLst>
              <a:ext uri="{FF2B5EF4-FFF2-40B4-BE49-F238E27FC236}">
                <a16:creationId xmlns:a16="http://schemas.microsoft.com/office/drawing/2014/main" id="{E8E4490F-4B58-4531-AD5E-9CF78138C9A2}"/>
              </a:ext>
            </a:extLst>
          </p:cNvPr>
          <p:cNvGraphicFramePr>
            <a:graphicFrameLocks noChangeAspect="1"/>
          </p:cNvGraphicFramePr>
          <p:nvPr>
            <p:extLst>
              <p:ext uri="{D42A27DB-BD31-4B8C-83A1-F6EECF244321}">
                <p14:modId xmlns:p14="http://schemas.microsoft.com/office/powerpoint/2010/main" val="227181293"/>
              </p:ext>
            </p:extLst>
          </p:nvPr>
        </p:nvGraphicFramePr>
        <p:xfrm>
          <a:off x="818645" y="5657125"/>
          <a:ext cx="1438911" cy="382689"/>
        </p:xfrm>
        <a:graphic>
          <a:graphicData uri="http://schemas.openxmlformats.org/presentationml/2006/ole">
            <mc:AlternateContent xmlns:mc="http://schemas.openxmlformats.org/markup-compatibility/2006">
              <mc:Choice xmlns:v="urn:schemas-microsoft-com:vml" Requires="v">
                <p:oleObj spid="_x0000_s14400" name="Equation" r:id="rId9" imgW="888614" imgH="241195" progId="Equation.DSMT4">
                  <p:embed/>
                </p:oleObj>
              </mc:Choice>
              <mc:Fallback>
                <p:oleObj name="Equation" r:id="rId9" imgW="888614" imgH="241195"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645" y="5657125"/>
                        <a:ext cx="1438911" cy="382689"/>
                      </a:xfrm>
                      <a:prstGeom prst="rect">
                        <a:avLst/>
                      </a:prstGeom>
                      <a:noFill/>
                    </p:spPr>
                  </p:pic>
                </p:oleObj>
              </mc:Fallback>
            </mc:AlternateContent>
          </a:graphicData>
        </a:graphic>
      </p:graphicFrame>
      <p:sp>
        <p:nvSpPr>
          <p:cNvPr id="17" name="Rectangle 20">
            <a:extLst>
              <a:ext uri="{FF2B5EF4-FFF2-40B4-BE49-F238E27FC236}">
                <a16:creationId xmlns:a16="http://schemas.microsoft.com/office/drawing/2014/main" id="{6EB747B8-2DDA-4CC6-9B33-2D0FDAD1D5C0}"/>
              </a:ext>
            </a:extLst>
          </p:cNvPr>
          <p:cNvSpPr>
            <a:spLocks noChangeArrowheads="1"/>
          </p:cNvSpPr>
          <p:nvPr/>
        </p:nvSpPr>
        <p:spPr bwMode="auto">
          <a:xfrm>
            <a:off x="9334764" y="117714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8" name="Объект 17">
            <a:extLst>
              <a:ext uri="{FF2B5EF4-FFF2-40B4-BE49-F238E27FC236}">
                <a16:creationId xmlns:a16="http://schemas.microsoft.com/office/drawing/2014/main" id="{9375D623-A766-408C-9F01-DE6ED6848F12}"/>
              </a:ext>
            </a:extLst>
          </p:cNvPr>
          <p:cNvGraphicFramePr>
            <a:graphicFrameLocks noChangeAspect="1"/>
          </p:cNvGraphicFramePr>
          <p:nvPr>
            <p:extLst>
              <p:ext uri="{D42A27DB-BD31-4B8C-83A1-F6EECF244321}">
                <p14:modId xmlns:p14="http://schemas.microsoft.com/office/powerpoint/2010/main" val="4149066751"/>
              </p:ext>
            </p:extLst>
          </p:nvPr>
        </p:nvGraphicFramePr>
        <p:xfrm>
          <a:off x="774748" y="6242236"/>
          <a:ext cx="1438910" cy="408579"/>
        </p:xfrm>
        <a:graphic>
          <a:graphicData uri="http://schemas.openxmlformats.org/presentationml/2006/ole">
            <mc:AlternateContent xmlns:mc="http://schemas.openxmlformats.org/markup-compatibility/2006">
              <mc:Choice xmlns:v="urn:schemas-microsoft-com:vml" Requires="v">
                <p:oleObj spid="_x0000_s14401" name="Equation" r:id="rId11" imgW="761669" imgH="228501" progId="Equation.DSMT4">
                  <p:embed/>
                </p:oleObj>
              </mc:Choice>
              <mc:Fallback>
                <p:oleObj name="Equation" r:id="rId11" imgW="761669" imgH="228501"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748" y="6242236"/>
                        <a:ext cx="1438910" cy="408579"/>
                      </a:xfrm>
                      <a:prstGeom prst="rect">
                        <a:avLst/>
                      </a:prstGeom>
                      <a:noFill/>
                    </p:spPr>
                  </p:pic>
                </p:oleObj>
              </mc:Fallback>
            </mc:AlternateContent>
          </a:graphicData>
        </a:graphic>
      </p:graphicFrame>
      <p:sp>
        <p:nvSpPr>
          <p:cNvPr id="19" name="Rectangle 22">
            <a:extLst>
              <a:ext uri="{FF2B5EF4-FFF2-40B4-BE49-F238E27FC236}">
                <a16:creationId xmlns:a16="http://schemas.microsoft.com/office/drawing/2014/main" id="{B208A8F1-B229-4278-BB50-CF01A02BE182}"/>
              </a:ext>
            </a:extLst>
          </p:cNvPr>
          <p:cNvSpPr>
            <a:spLocks noChangeArrowheads="1"/>
          </p:cNvSpPr>
          <p:nvPr/>
        </p:nvSpPr>
        <p:spPr bwMode="auto">
          <a:xfrm>
            <a:off x="9144000" y="113182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 name="Объект 19">
            <a:extLst>
              <a:ext uri="{FF2B5EF4-FFF2-40B4-BE49-F238E27FC236}">
                <a16:creationId xmlns:a16="http://schemas.microsoft.com/office/drawing/2014/main" id="{B9072241-EC2C-4155-B466-ECAB29BBA613}"/>
              </a:ext>
            </a:extLst>
          </p:cNvPr>
          <p:cNvGraphicFramePr>
            <a:graphicFrameLocks noChangeAspect="1"/>
          </p:cNvGraphicFramePr>
          <p:nvPr>
            <p:extLst>
              <p:ext uri="{D42A27DB-BD31-4B8C-83A1-F6EECF244321}">
                <p14:modId xmlns:p14="http://schemas.microsoft.com/office/powerpoint/2010/main" val="1432073257"/>
              </p:ext>
            </p:extLst>
          </p:nvPr>
        </p:nvGraphicFramePr>
        <p:xfrm>
          <a:off x="2624284" y="6205952"/>
          <a:ext cx="1297517" cy="444863"/>
        </p:xfrm>
        <a:graphic>
          <a:graphicData uri="http://schemas.openxmlformats.org/presentationml/2006/ole">
            <mc:AlternateContent xmlns:mc="http://schemas.openxmlformats.org/markup-compatibility/2006">
              <mc:Choice xmlns:v="urn:schemas-microsoft-com:vml" Requires="v">
                <p:oleObj spid="_x0000_s14402" name="Equation" r:id="rId13" imgW="660400" imgH="228600" progId="Equation.DSMT4">
                  <p:embed/>
                </p:oleObj>
              </mc:Choice>
              <mc:Fallback>
                <p:oleObj name="Equation" r:id="rId13" imgW="660400" imgH="228600" progId="Equation.DSMT4">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4284" y="6205952"/>
                        <a:ext cx="1297517" cy="444863"/>
                      </a:xfrm>
                      <a:prstGeom prst="rect">
                        <a:avLst/>
                      </a:prstGeom>
                      <a:noFill/>
                    </p:spPr>
                  </p:pic>
                </p:oleObj>
              </mc:Fallback>
            </mc:AlternateContent>
          </a:graphicData>
        </a:graphic>
      </p:graphicFrame>
      <p:sp>
        <p:nvSpPr>
          <p:cNvPr id="21" name="Rectangle 24">
            <a:extLst>
              <a:ext uri="{FF2B5EF4-FFF2-40B4-BE49-F238E27FC236}">
                <a16:creationId xmlns:a16="http://schemas.microsoft.com/office/drawing/2014/main" id="{664DC565-72D1-47A4-BEB7-F9EC6F5FCB9A}"/>
              </a:ext>
            </a:extLst>
          </p:cNvPr>
          <p:cNvSpPr>
            <a:spLocks noChangeArrowheads="1"/>
          </p:cNvSpPr>
          <p:nvPr/>
        </p:nvSpPr>
        <p:spPr bwMode="auto">
          <a:xfrm>
            <a:off x="3672355" y="58563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 name="Объект 21">
            <a:extLst>
              <a:ext uri="{FF2B5EF4-FFF2-40B4-BE49-F238E27FC236}">
                <a16:creationId xmlns:a16="http://schemas.microsoft.com/office/drawing/2014/main" id="{7416BDDC-003F-444E-9316-6EA5165ABDE7}"/>
              </a:ext>
            </a:extLst>
          </p:cNvPr>
          <p:cNvGraphicFramePr>
            <a:graphicFrameLocks noChangeAspect="1"/>
          </p:cNvGraphicFramePr>
          <p:nvPr>
            <p:extLst>
              <p:ext uri="{D42A27DB-BD31-4B8C-83A1-F6EECF244321}">
                <p14:modId xmlns:p14="http://schemas.microsoft.com/office/powerpoint/2010/main" val="333799341"/>
              </p:ext>
            </p:extLst>
          </p:nvPr>
        </p:nvGraphicFramePr>
        <p:xfrm>
          <a:off x="2624284" y="5595595"/>
          <a:ext cx="1530736" cy="382684"/>
        </p:xfrm>
        <a:graphic>
          <a:graphicData uri="http://schemas.openxmlformats.org/presentationml/2006/ole">
            <mc:AlternateContent xmlns:mc="http://schemas.openxmlformats.org/markup-compatibility/2006">
              <mc:Choice xmlns:v="urn:schemas-microsoft-com:vml" Requires="v">
                <p:oleObj spid="_x0000_s14403" name="Equation" r:id="rId15" imgW="799753" imgH="203112" progId="Equation.DSMT4">
                  <p:embed/>
                </p:oleObj>
              </mc:Choice>
              <mc:Fallback>
                <p:oleObj name="Equation" r:id="rId15" imgW="799753" imgH="203112" progId="Equation.DSMT4">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4284" y="5595595"/>
                        <a:ext cx="1530736" cy="382684"/>
                      </a:xfrm>
                      <a:prstGeom prst="rect">
                        <a:avLst/>
                      </a:prstGeom>
                      <a:noFill/>
                    </p:spPr>
                  </p:pic>
                </p:oleObj>
              </mc:Fallback>
            </mc:AlternateContent>
          </a:graphicData>
        </a:graphic>
      </p:graphicFrame>
      <p:sp>
        <p:nvSpPr>
          <p:cNvPr id="23" name="Rectangle 26">
            <a:extLst>
              <a:ext uri="{FF2B5EF4-FFF2-40B4-BE49-F238E27FC236}">
                <a16:creationId xmlns:a16="http://schemas.microsoft.com/office/drawing/2014/main" id="{8FC22BA9-5266-4E08-A069-2B4D94FDF117}"/>
              </a:ext>
            </a:extLst>
          </p:cNvPr>
          <p:cNvSpPr>
            <a:spLocks noChangeArrowheads="1"/>
          </p:cNvSpPr>
          <p:nvPr/>
        </p:nvSpPr>
        <p:spPr bwMode="auto">
          <a:xfrm>
            <a:off x="4743822" y="56310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4" name="Объект 23">
            <a:extLst>
              <a:ext uri="{FF2B5EF4-FFF2-40B4-BE49-F238E27FC236}">
                <a16:creationId xmlns:a16="http://schemas.microsoft.com/office/drawing/2014/main" id="{C31F75D6-8A04-478E-ABA7-E968CCC238FC}"/>
              </a:ext>
            </a:extLst>
          </p:cNvPr>
          <p:cNvGraphicFramePr>
            <a:graphicFrameLocks noChangeAspect="1"/>
          </p:cNvGraphicFramePr>
          <p:nvPr>
            <p:extLst>
              <p:ext uri="{D42A27DB-BD31-4B8C-83A1-F6EECF244321}">
                <p14:modId xmlns:p14="http://schemas.microsoft.com/office/powerpoint/2010/main" val="2762884353"/>
              </p:ext>
            </p:extLst>
          </p:nvPr>
        </p:nvGraphicFramePr>
        <p:xfrm>
          <a:off x="4743822" y="5631064"/>
          <a:ext cx="1727688" cy="414645"/>
        </p:xfrm>
        <a:graphic>
          <a:graphicData uri="http://schemas.openxmlformats.org/presentationml/2006/ole">
            <mc:AlternateContent xmlns:mc="http://schemas.openxmlformats.org/markup-compatibility/2006">
              <mc:Choice xmlns:v="urn:schemas-microsoft-com:vml" Requires="v">
                <p:oleObj spid="_x0000_s14404" name="Equation" r:id="rId17" imgW="939800" imgH="228600" progId="Equation.DSMT4">
                  <p:embed/>
                </p:oleObj>
              </mc:Choice>
              <mc:Fallback>
                <p:oleObj name="Equation" r:id="rId17" imgW="939800" imgH="228600" progId="Equation.DSMT4">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43822" y="5631064"/>
                        <a:ext cx="1727688" cy="414645"/>
                      </a:xfrm>
                      <a:prstGeom prst="rect">
                        <a:avLst/>
                      </a:prstGeom>
                      <a:noFill/>
                    </p:spPr>
                  </p:pic>
                </p:oleObj>
              </mc:Fallback>
            </mc:AlternateContent>
          </a:graphicData>
        </a:graphic>
      </p:graphicFrame>
      <p:sp>
        <p:nvSpPr>
          <p:cNvPr id="25" name="Rectangle 28">
            <a:extLst>
              <a:ext uri="{FF2B5EF4-FFF2-40B4-BE49-F238E27FC236}">
                <a16:creationId xmlns:a16="http://schemas.microsoft.com/office/drawing/2014/main" id="{9DEC9926-36C9-4300-BC2F-69F9F14457DA}"/>
              </a:ext>
            </a:extLst>
          </p:cNvPr>
          <p:cNvSpPr>
            <a:spLocks noChangeArrowheads="1"/>
          </p:cNvSpPr>
          <p:nvPr/>
        </p:nvSpPr>
        <p:spPr bwMode="auto">
          <a:xfrm>
            <a:off x="6516216" y="55255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 name="Объект 25">
            <a:extLst>
              <a:ext uri="{FF2B5EF4-FFF2-40B4-BE49-F238E27FC236}">
                <a16:creationId xmlns:a16="http://schemas.microsoft.com/office/drawing/2014/main" id="{80B0157C-4FDB-4DFB-8954-A3AAF4EF8F64}"/>
              </a:ext>
            </a:extLst>
          </p:cNvPr>
          <p:cNvGraphicFramePr>
            <a:graphicFrameLocks noChangeAspect="1"/>
          </p:cNvGraphicFramePr>
          <p:nvPr>
            <p:extLst>
              <p:ext uri="{D42A27DB-BD31-4B8C-83A1-F6EECF244321}">
                <p14:modId xmlns:p14="http://schemas.microsoft.com/office/powerpoint/2010/main" val="3056030855"/>
              </p:ext>
            </p:extLst>
          </p:nvPr>
        </p:nvGraphicFramePr>
        <p:xfrm>
          <a:off x="4787337" y="6203919"/>
          <a:ext cx="1297517" cy="409742"/>
        </p:xfrm>
        <a:graphic>
          <a:graphicData uri="http://schemas.openxmlformats.org/presentationml/2006/ole">
            <mc:AlternateContent xmlns:mc="http://schemas.openxmlformats.org/markup-compatibility/2006">
              <mc:Choice xmlns:v="urn:schemas-microsoft-com:vml" Requires="v">
                <p:oleObj spid="_x0000_s14405" name="Equation" r:id="rId19" imgW="723586" imgH="228501" progId="Equation.DSMT4">
                  <p:embed/>
                </p:oleObj>
              </mc:Choice>
              <mc:Fallback>
                <p:oleObj name="Equation" r:id="rId19" imgW="723586" imgH="228501" progId="Equation.DSMT4">
                  <p:embed/>
                  <p:pic>
                    <p:nvPicPr>
                      <p:cNvPr id="0"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87337" y="6203919"/>
                        <a:ext cx="1297517" cy="409742"/>
                      </a:xfrm>
                      <a:prstGeom prst="rect">
                        <a:avLst/>
                      </a:prstGeom>
                      <a:noFill/>
                    </p:spPr>
                  </p:pic>
                </p:oleObj>
              </mc:Fallback>
            </mc:AlternateContent>
          </a:graphicData>
        </a:graphic>
      </p:graphicFrame>
      <p:sp>
        <p:nvSpPr>
          <p:cNvPr id="27" name="Rectangle 30">
            <a:extLst>
              <a:ext uri="{FF2B5EF4-FFF2-40B4-BE49-F238E27FC236}">
                <a16:creationId xmlns:a16="http://schemas.microsoft.com/office/drawing/2014/main" id="{3492953B-C1F2-4BAD-9F7E-20B2DE81C7E3}"/>
              </a:ext>
            </a:extLst>
          </p:cNvPr>
          <p:cNvSpPr>
            <a:spLocks noChangeArrowheads="1"/>
          </p:cNvSpPr>
          <p:nvPr/>
        </p:nvSpPr>
        <p:spPr bwMode="auto">
          <a:xfrm>
            <a:off x="7787100" y="58596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 name="Объект 27">
            <a:extLst>
              <a:ext uri="{FF2B5EF4-FFF2-40B4-BE49-F238E27FC236}">
                <a16:creationId xmlns:a16="http://schemas.microsoft.com/office/drawing/2014/main" id="{60E415C3-97F7-4A33-87DB-64F5669061DF}"/>
              </a:ext>
            </a:extLst>
          </p:cNvPr>
          <p:cNvGraphicFramePr>
            <a:graphicFrameLocks noChangeAspect="1"/>
          </p:cNvGraphicFramePr>
          <p:nvPr>
            <p:extLst>
              <p:ext uri="{D42A27DB-BD31-4B8C-83A1-F6EECF244321}">
                <p14:modId xmlns:p14="http://schemas.microsoft.com/office/powerpoint/2010/main" val="1831271199"/>
              </p:ext>
            </p:extLst>
          </p:nvPr>
        </p:nvGraphicFramePr>
        <p:xfrm>
          <a:off x="7060312" y="5933888"/>
          <a:ext cx="1124908" cy="392825"/>
        </p:xfrm>
        <a:graphic>
          <a:graphicData uri="http://schemas.openxmlformats.org/presentationml/2006/ole">
            <mc:AlternateContent xmlns:mc="http://schemas.openxmlformats.org/markup-compatibility/2006">
              <mc:Choice xmlns:v="urn:schemas-microsoft-com:vml" Requires="v">
                <p:oleObj spid="_x0000_s14406" name="Equation" r:id="rId21" imgW="596641" imgH="203112" progId="Equation.DSMT4">
                  <p:embed/>
                </p:oleObj>
              </mc:Choice>
              <mc:Fallback>
                <p:oleObj name="Equation" r:id="rId21" imgW="596641" imgH="203112" progId="Equation.DSMT4">
                  <p:embed/>
                  <p:pic>
                    <p:nvPicPr>
                      <p:cNvPr id="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60312" y="5933888"/>
                        <a:ext cx="1124908" cy="392825"/>
                      </a:xfrm>
                      <a:prstGeom prst="rect">
                        <a:avLst/>
                      </a:prstGeom>
                      <a:noFill/>
                    </p:spPr>
                  </p:pic>
                </p:oleObj>
              </mc:Fallback>
            </mc:AlternateContent>
          </a:graphicData>
        </a:graphic>
      </p:graphicFrame>
    </p:spTree>
    <p:extLst>
      <p:ext uri="{BB962C8B-B14F-4D97-AF65-F5344CB8AC3E}">
        <p14:creationId xmlns:p14="http://schemas.microsoft.com/office/powerpoint/2010/main" val="881518857"/>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8932</TotalTime>
  <Words>1236</Words>
  <Application>Microsoft Office PowerPoint</Application>
  <PresentationFormat>Экран (4:3)</PresentationFormat>
  <Paragraphs>71</Paragraphs>
  <Slides>16</Slides>
  <Notes>1</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4" baseType="lpstr">
      <vt:lpstr>MS Mincho</vt:lpstr>
      <vt:lpstr>ＭＳ Ｐゴシック</vt:lpstr>
      <vt:lpstr>Arial</vt:lpstr>
      <vt:lpstr>Calibri</vt:lpstr>
      <vt:lpstr>Symbol</vt:lpstr>
      <vt:lpstr>Times New Roman</vt:lpstr>
      <vt:lpstr>Оформление по умолчанию</vt:lpstr>
      <vt:lpstr>Equation</vt:lpstr>
      <vt:lpstr>Electromagnetic Study on Earthquakes and Volcanoes (EMSEV 2018) International Workshop, September 17 - 21, 2018, Potenza, Italy.  Integrating Geophysical Observations from Ground to Space for Earthquake and Volcano Investigations    Model for generation of geomagnetic perturbation in the ionosphere due to tsunami    V.M. Sorokin,  A.K. Yaschenko,  V.V. Surkov    Puskov Institute of Terrestrial Magnetism, Ionosphere and Radio Wave Propagation (IZMIRAN), Russian Academy of Sciences, Troitsk, Moscow, 108840, RUSSIA.   </vt:lpstr>
      <vt:lpstr>Example of experimental results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Calculation result of horizontal distribution of magnetic field perturbation in the ionosphere at altitude 120 km. </vt:lpstr>
      <vt:lpstr>Презентация PowerPoint</vt:lpstr>
      <vt:lpstr>Презентация PowerPoint</vt:lpstr>
      <vt:lpstr>Презентация PowerPoint</vt:lpstr>
      <vt:lpstr>Презентация PowerPoint</vt:lpstr>
      <vt:lpstr>Презентация PowerPoint</vt:lpstr>
    </vt:vector>
  </TitlesOfParts>
  <Company>ИЗМИРАН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Ружин</dc:creator>
  <cp:lastModifiedBy>Sorokin Valery</cp:lastModifiedBy>
  <cp:revision>595</cp:revision>
  <dcterms:created xsi:type="dcterms:W3CDTF">2007-11-22T11:56:21Z</dcterms:created>
  <dcterms:modified xsi:type="dcterms:W3CDTF">2018-09-13T10:08:44Z</dcterms:modified>
</cp:coreProperties>
</file>